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59" r:id="rId5"/>
    <p:sldMasterId id="2147484283" r:id="rId6"/>
    <p:sldMasterId id="2147484301" r:id="rId7"/>
    <p:sldMasterId id="2147484331" r:id="rId8"/>
    <p:sldMasterId id="2147484341" r:id="rId9"/>
    <p:sldMasterId id="2147484397" r:id="rId10"/>
    <p:sldMasterId id="2147484402" r:id="rId11"/>
  </p:sldMasterIdLst>
  <p:notesMasterIdLst>
    <p:notesMasterId r:id="rId38"/>
  </p:notesMasterIdLst>
  <p:handoutMasterIdLst>
    <p:handoutMasterId r:id="rId39"/>
  </p:handoutMasterIdLst>
  <p:sldIdLst>
    <p:sldId id="558" r:id="rId12"/>
    <p:sldId id="580" r:id="rId13"/>
    <p:sldId id="601" r:id="rId14"/>
    <p:sldId id="581" r:id="rId15"/>
    <p:sldId id="575" r:id="rId16"/>
    <p:sldId id="582" r:id="rId17"/>
    <p:sldId id="521" r:id="rId18"/>
    <p:sldId id="585" r:id="rId19"/>
    <p:sldId id="599" r:id="rId20"/>
    <p:sldId id="590" r:id="rId21"/>
    <p:sldId id="589" r:id="rId22"/>
    <p:sldId id="602" r:id="rId23"/>
    <p:sldId id="569" r:id="rId24"/>
    <p:sldId id="583" r:id="rId25"/>
    <p:sldId id="584" r:id="rId26"/>
    <p:sldId id="591" r:id="rId27"/>
    <p:sldId id="572" r:id="rId28"/>
    <p:sldId id="592" r:id="rId29"/>
    <p:sldId id="573" r:id="rId30"/>
    <p:sldId id="593" r:id="rId31"/>
    <p:sldId id="574" r:id="rId32"/>
    <p:sldId id="594" r:id="rId33"/>
    <p:sldId id="595" r:id="rId34"/>
    <p:sldId id="596" r:id="rId35"/>
    <p:sldId id="600" r:id="rId36"/>
    <p:sldId id="524" r:id="rId37"/>
  </p:sldIdLst>
  <p:sldSz cx="12436475" cy="6994525"/>
  <p:notesSz cx="7315200" cy="12344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889"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3986"/>
    <a:srgbClr val="F0A92F"/>
    <a:srgbClr val="FFFFFF"/>
    <a:srgbClr val="682A7A"/>
    <a:srgbClr val="E4DED8"/>
    <a:srgbClr val="635D59"/>
    <a:srgbClr val="8C8C8C"/>
    <a:srgbClr val="7030A0"/>
    <a:srgbClr val="EBE7E3"/>
    <a:srgbClr val="DBD3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72656" autoAdjust="0"/>
  </p:normalViewPr>
  <p:slideViewPr>
    <p:cSldViewPr snapToObjects="1">
      <p:cViewPr varScale="1">
        <p:scale>
          <a:sx n="74" d="100"/>
          <a:sy n="74" d="100"/>
        </p:scale>
        <p:origin x="903" y="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65" d="100"/>
          <a:sy n="65" d="100"/>
        </p:scale>
        <p:origin x="3276" y="66"/>
      </p:cViewPr>
      <p:guideLst>
        <p:guide orient="horz" pos="3889"/>
        <p:guide pos="2305"/>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4143589" y="3"/>
            <a:ext cx="3169920" cy="617220"/>
          </a:xfrm>
          <a:prstGeom prst="rect">
            <a:avLst/>
          </a:prstGeom>
        </p:spPr>
        <p:txBody>
          <a:bodyPr vert="horz" lIns="112304" tIns="56152" rIns="112304" bIns="56152" rtlCol="0"/>
          <a:lstStyle>
            <a:lvl1pPr algn="r">
              <a:defRPr sz="1500"/>
            </a:lvl1pPr>
          </a:lstStyle>
          <a:p>
            <a:fld id="{E0172694-61BA-4353-BA89-77A3A7646F9B}" type="datetime1">
              <a:rPr lang="en-US" smtClean="0">
                <a:latin typeface="Segoe UI" pitchFamily="34" charset="0"/>
              </a:rPr>
              <a:t>7/4/2016</a:t>
            </a:fld>
            <a:endParaRPr lang="en-US" dirty="0">
              <a:latin typeface="Segoe UI" pitchFamily="34" charset="0"/>
            </a:endParaRPr>
          </a:p>
        </p:txBody>
      </p:sp>
      <p:sp>
        <p:nvSpPr>
          <p:cNvPr id="9" name="Slide Number Placeholder 8"/>
          <p:cNvSpPr>
            <a:spLocks noGrp="1"/>
          </p:cNvSpPr>
          <p:nvPr>
            <p:ph type="sldNum" sz="quarter" idx="3"/>
          </p:nvPr>
        </p:nvSpPr>
        <p:spPr>
          <a:xfrm>
            <a:off x="6169152" y="11725040"/>
            <a:ext cx="1144356" cy="617220"/>
          </a:xfrm>
          <a:prstGeom prst="rect">
            <a:avLst/>
          </a:prstGeom>
        </p:spPr>
        <p:txBody>
          <a:bodyPr vert="horz" lIns="112304" tIns="56152" rIns="112304" bIns="56152" rtlCol="0" anchor="b"/>
          <a:lstStyle>
            <a:lvl1pPr algn="r">
              <a:defRPr sz="15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41413" y="11725043"/>
            <a:ext cx="5827738" cy="619362"/>
          </a:xfrm>
          <a:prstGeom prst="rect">
            <a:avLst/>
          </a:prstGeom>
        </p:spPr>
        <p:txBody>
          <a:bodyPr vert="horz" lIns="112304" tIns="56152" rIns="112304" bIns="56152" rtlCol="0" anchor="b"/>
          <a:lstStyle>
            <a:lvl1pPr algn="l">
              <a:defRPr sz="1500"/>
            </a:lvl1pPr>
          </a:lstStyle>
          <a:p>
            <a:r>
              <a:rPr lang="en-US" sz="6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3"/>
            <a:ext cx="3169920" cy="617220"/>
          </a:xfrm>
          <a:prstGeom prst="rect">
            <a:avLst/>
          </a:prstGeom>
        </p:spPr>
        <p:txBody>
          <a:bodyPr vert="horz" lIns="112304" tIns="56152" rIns="112304" bIns="56152" rtlCol="0"/>
          <a:lstStyle>
            <a:lvl1pPr algn="l">
              <a:defRPr sz="1500">
                <a:latin typeface="Segoe UI" pitchFamily="34" charset="0"/>
              </a:defRPr>
            </a:lvl1pPr>
          </a:lstStyle>
          <a:p>
            <a:r>
              <a:rPr lang="en-US" dirty="0"/>
              <a:t>Build 2014</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3"/>
            <a:ext cx="3169920" cy="617220"/>
          </a:xfrm>
          <a:prstGeom prst="rect">
            <a:avLst/>
          </a:prstGeom>
        </p:spPr>
        <p:txBody>
          <a:bodyPr vert="horz" lIns="112304" tIns="56152" rIns="112304" bIns="56152" rtlCol="0"/>
          <a:lstStyle>
            <a:lvl1pPr algn="l">
              <a:defRPr sz="1500">
                <a:latin typeface="Segoe UI" pitchFamily="34" charset="0"/>
              </a:defRPr>
            </a:lvl1pPr>
          </a:lstStyle>
          <a:p>
            <a:r>
              <a:rPr lang="en-US" dirty="0"/>
              <a:t>Build 2014</a:t>
            </a:r>
          </a:p>
        </p:txBody>
      </p:sp>
      <p:sp>
        <p:nvSpPr>
          <p:cNvPr id="9" name="Slide Image Placeholder 8"/>
          <p:cNvSpPr>
            <a:spLocks noGrp="1" noRot="1" noChangeAspect="1"/>
          </p:cNvSpPr>
          <p:nvPr>
            <p:ph type="sldImg" idx="2"/>
          </p:nvPr>
        </p:nvSpPr>
        <p:spPr>
          <a:xfrm>
            <a:off x="-455613" y="925513"/>
            <a:ext cx="8226426" cy="4627562"/>
          </a:xfrm>
          <a:prstGeom prst="rect">
            <a:avLst/>
          </a:prstGeom>
          <a:noFill/>
          <a:ln w="12700">
            <a:solidFill>
              <a:prstClr val="black"/>
            </a:solidFill>
          </a:ln>
        </p:spPr>
        <p:txBody>
          <a:bodyPr vert="horz" lIns="112304" tIns="56152" rIns="112304" bIns="56152" rtlCol="0" anchor="ctr"/>
          <a:lstStyle/>
          <a:p>
            <a:endParaRPr lang="en-US" dirty="0"/>
          </a:p>
        </p:txBody>
      </p:sp>
      <p:sp>
        <p:nvSpPr>
          <p:cNvPr id="10" name="Footer Placeholder 9"/>
          <p:cNvSpPr>
            <a:spLocks noGrp="1"/>
          </p:cNvSpPr>
          <p:nvPr>
            <p:ph type="ftr" sz="quarter" idx="4"/>
          </p:nvPr>
        </p:nvSpPr>
        <p:spPr>
          <a:xfrm>
            <a:off x="0" y="11727180"/>
            <a:ext cx="6315456" cy="480551"/>
          </a:xfrm>
          <a:prstGeom prst="rect">
            <a:avLst/>
          </a:prstGeom>
        </p:spPr>
        <p:txBody>
          <a:bodyPr vert="horz" lIns="112304" tIns="56152" rIns="112304" bIns="56152" rtlCol="0" anchor="b"/>
          <a:lstStyle>
            <a:lvl1pPr marL="701897" indent="0" algn="l">
              <a:defRPr sz="1500"/>
            </a:lvl1p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143589" y="3"/>
            <a:ext cx="3169920" cy="617220"/>
          </a:xfrm>
          <a:prstGeom prst="rect">
            <a:avLst/>
          </a:prstGeom>
        </p:spPr>
        <p:txBody>
          <a:bodyPr vert="horz" lIns="112304" tIns="56152" rIns="112304" bIns="56152" rtlCol="0"/>
          <a:lstStyle>
            <a:lvl1pPr algn="r">
              <a:defRPr sz="1500">
                <a:latin typeface="Segoe UI" pitchFamily="34" charset="0"/>
              </a:defRPr>
            </a:lvl1pPr>
          </a:lstStyle>
          <a:p>
            <a:fld id="{9F00D60D-1703-4D24-8308-FEE06A50A69C}" type="datetime1">
              <a:rPr lang="en-US" smtClean="0"/>
              <a:t>7/4/2016</a:t>
            </a:fld>
            <a:endParaRPr lang="en-US" dirty="0"/>
          </a:p>
        </p:txBody>
      </p:sp>
      <p:sp>
        <p:nvSpPr>
          <p:cNvPr id="12" name="Notes Placeholder 11"/>
          <p:cNvSpPr>
            <a:spLocks noGrp="1"/>
          </p:cNvSpPr>
          <p:nvPr>
            <p:ph type="body" sz="quarter" idx="3"/>
          </p:nvPr>
        </p:nvSpPr>
        <p:spPr>
          <a:xfrm>
            <a:off x="731521" y="5863590"/>
            <a:ext cx="5852160" cy="5554980"/>
          </a:xfrm>
          <a:prstGeom prst="rect">
            <a:avLst/>
          </a:prstGeom>
        </p:spPr>
        <p:txBody>
          <a:bodyPr vert="horz" lIns="112304" tIns="56152" rIns="112304" bIns="561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5" y="11725040"/>
            <a:ext cx="1010242" cy="617220"/>
          </a:xfrm>
          <a:prstGeom prst="rect">
            <a:avLst/>
          </a:prstGeom>
        </p:spPr>
        <p:txBody>
          <a:bodyPr vert="horz" lIns="112304" tIns="56152" rIns="112304" bIns="56152" rtlCol="0" anchor="b"/>
          <a:lstStyle>
            <a:lvl1pPr algn="r">
              <a:defRPr sz="15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0567" indent="-210567">
              <a:buFontTx/>
              <a:buChar char="-"/>
            </a:pPr>
            <a:r>
              <a:rPr lang="en-US" dirty="0"/>
              <a:t>When</a:t>
            </a:r>
            <a:r>
              <a:rPr lang="en-US" baseline="0" dirty="0"/>
              <a:t> I first joined MSFT in 2010</a:t>
            </a:r>
          </a:p>
          <a:p>
            <a:pPr marL="210567" indent="-210567">
              <a:buFontTx/>
              <a:buChar char="-"/>
            </a:pPr>
            <a:r>
              <a:rPr lang="en-US" dirty="0"/>
              <a:t>Boxed</a:t>
            </a:r>
            <a:r>
              <a:rPr lang="en-US" baseline="0" dirty="0"/>
              <a:t> Products to </a:t>
            </a:r>
            <a:r>
              <a:rPr lang="en-US" baseline="0" dirty="0" err="1"/>
              <a:t>Cloud+Mobile</a:t>
            </a:r>
            <a:r>
              <a:rPr lang="en-US" baseline="0" dirty="0"/>
              <a:t> First</a:t>
            </a:r>
          </a:p>
          <a:p>
            <a:endParaRPr lang="en-US" baseline="0" dirty="0"/>
          </a:p>
        </p:txBody>
      </p:sp>
      <p:sp>
        <p:nvSpPr>
          <p:cNvPr id="4" name="Slide Number Placeholder 3"/>
          <p:cNvSpPr>
            <a:spLocks noGrp="1"/>
          </p:cNvSpPr>
          <p:nvPr>
            <p:ph type="sldNum" sz="quarter" idx="10"/>
          </p:nvPr>
        </p:nvSpPr>
        <p:spPr/>
        <p:txBody>
          <a:bodyPr/>
          <a:lstStyle/>
          <a:p>
            <a:fld id="{8C0EB248-DB01-4A59-8736-93C838C0CB63}" type="slidenum">
              <a:rPr lang="en-US" smtClean="0"/>
              <a:t>1</a:t>
            </a:fld>
            <a:endParaRPr lang="en-US"/>
          </a:p>
        </p:txBody>
      </p:sp>
    </p:spTree>
    <p:extLst>
      <p:ext uri="{BB962C8B-B14F-4D97-AF65-F5344CB8AC3E}">
        <p14:creationId xmlns:p14="http://schemas.microsoft.com/office/powerpoint/2010/main" val="393508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20389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8648" indent="-218648">
              <a:buFont typeface="Arial" panose="020B0604020202020204" pitchFamily="34" charset="0"/>
              <a:buChar char="•"/>
            </a:pPr>
            <a:r>
              <a:rPr lang="en-US" baseline="0" dirty="0"/>
              <a:t>Visual Studio Team Services which help with all these stages</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7/4/2016 10:13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822380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8648" indent="-218648">
              <a:buFont typeface="Arial" panose="020B0604020202020204" pitchFamily="34" charset="0"/>
              <a:buChar char="•"/>
            </a:pPr>
            <a:r>
              <a:rPr lang="en-US" kern="0" spc="24" dirty="0">
                <a:cs typeface="Arial" pitchFamily="34" charset="0"/>
              </a:rPr>
              <a:t>It </a:t>
            </a:r>
            <a:r>
              <a:rPr lang="en-US" b="1" kern="0" spc="24" dirty="0">
                <a:cs typeface="Arial" pitchFamily="34" charset="0"/>
              </a:rPr>
              <a:t>starts with an idea </a:t>
            </a:r>
            <a:r>
              <a:rPr lang="en-US" kern="0" spc="24" dirty="0">
                <a:cs typeface="Arial" pitchFamily="34" charset="0"/>
              </a:rPr>
              <a:t>– and a plan how to turn this idea</a:t>
            </a:r>
            <a:r>
              <a:rPr lang="en-US" kern="0" spc="12" dirty="0">
                <a:cs typeface="Arial" pitchFamily="34" charset="0"/>
              </a:rPr>
              <a:t> into reality</a:t>
            </a:r>
          </a:p>
          <a:p>
            <a:pPr marL="218648" indent="-218648">
              <a:buFont typeface="Arial" panose="020B0604020202020204" pitchFamily="34" charset="0"/>
              <a:buChar char="•"/>
            </a:pPr>
            <a:r>
              <a:rPr lang="en-US" b="1" kern="0" spc="12" dirty="0">
                <a:cs typeface="Arial" pitchFamily="34" charset="0"/>
              </a:rPr>
              <a:t>Planning, managing and tracking work </a:t>
            </a:r>
            <a:r>
              <a:rPr lang="en-US" kern="0" spc="12" dirty="0">
                <a:cs typeface="Arial" pitchFamily="34" charset="0"/>
              </a:rPr>
              <a:t>is a </a:t>
            </a:r>
            <a:r>
              <a:rPr lang="en-US" b="1" kern="0" spc="12" dirty="0">
                <a:cs typeface="Arial" pitchFamily="34" charset="0"/>
              </a:rPr>
              <a:t>joint exercise </a:t>
            </a:r>
            <a:r>
              <a:rPr lang="en-US" kern="0" spc="12" dirty="0">
                <a:cs typeface="Arial" pitchFamily="34" charset="0"/>
              </a:rPr>
              <a:t>between </a:t>
            </a:r>
            <a:r>
              <a:rPr lang="en-US" b="1" kern="0" spc="12" dirty="0">
                <a:cs typeface="Arial" pitchFamily="34" charset="0"/>
              </a:rPr>
              <a:t>Dev and Ops </a:t>
            </a:r>
            <a:r>
              <a:rPr lang="en-US" kern="0" spc="12" dirty="0">
                <a:cs typeface="Arial" pitchFamily="34" charset="0"/>
              </a:rPr>
              <a:t>facilitated by a </a:t>
            </a:r>
            <a:r>
              <a:rPr lang="en-US" b="1" kern="0" spc="12" dirty="0">
                <a:cs typeface="Arial" pitchFamily="34" charset="0"/>
              </a:rPr>
              <a:t>single, unified backlog</a:t>
            </a:r>
          </a:p>
          <a:p>
            <a:pPr marL="218648" indent="-21864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7/4/2016 10:13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98973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8648" indent="-218648">
              <a:buFont typeface="Arial" panose="020B0604020202020204" pitchFamily="34" charset="0"/>
              <a:buChar char="•"/>
            </a:pPr>
            <a:r>
              <a:rPr lang="en-US" b="1" kern="0" spc="12" dirty="0">
                <a:cs typeface="Arial" pitchFamily="34" charset="0"/>
              </a:rPr>
              <a:t>Let me show you a few of the things we have been working on</a:t>
            </a:r>
            <a:endParaRPr lang="en-US" kern="0" spc="12" dirty="0">
              <a:cs typeface="Arial" pitchFamily="34" charset="0"/>
            </a:endParaRPr>
          </a:p>
          <a:p>
            <a:endParaRPr lang="de-DE" dirty="0"/>
          </a:p>
          <a:p>
            <a:endParaRPr lang="de-DE" dirty="0"/>
          </a:p>
          <a:p>
            <a:endParaRPr lang="en-US" dirty="0"/>
          </a:p>
          <a:p>
            <a:endParaRPr lang="en-US"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65146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0567" indent="-210567" defTabSz="1145564">
              <a:spcAft>
                <a:spcPts val="417"/>
              </a:spcAft>
              <a:buFont typeface="Arial" panose="020B0604020202020204" pitchFamily="34" charset="0"/>
              <a:buChar char="•"/>
              <a:defRPr/>
            </a:pPr>
            <a:r>
              <a:rPr lang="en-US" kern="0" dirty="0">
                <a:cs typeface="Arial" pitchFamily="34" charset="0"/>
              </a:rPr>
              <a:t>Once the iteration starts, developers do what they do best – turn great ideas into reality</a:t>
            </a:r>
          </a:p>
          <a:p>
            <a:pPr marL="210567" indent="-210567">
              <a:buFont typeface="Arial" panose="020B0604020202020204" pitchFamily="34" charset="0"/>
              <a:buChar char="•"/>
            </a:pPr>
            <a:r>
              <a:rPr lang="en-US" dirty="0"/>
              <a:t>Today, no developer works alone – they are part of a team and need to </a:t>
            </a:r>
            <a:r>
              <a:rPr lang="en-US" b="1" dirty="0"/>
              <a:t>collaborate</a:t>
            </a:r>
            <a:r>
              <a:rPr lang="en-US" dirty="0"/>
              <a:t> to create truly outstanding work</a:t>
            </a:r>
          </a:p>
          <a:p>
            <a:pPr marL="210567" indent="-210567">
              <a:buFont typeface="Arial" panose="020B0604020202020204" pitchFamily="34" charset="0"/>
              <a:buChar char="•"/>
            </a:pPr>
            <a:r>
              <a:rPr lang="en-US" dirty="0"/>
              <a:t>While </a:t>
            </a:r>
            <a:r>
              <a:rPr lang="en-US" b="1" dirty="0"/>
              <a:t>speed</a:t>
            </a:r>
            <a:r>
              <a:rPr lang="en-US" dirty="0"/>
              <a:t> is key, </a:t>
            </a:r>
            <a:r>
              <a:rPr lang="en-US" b="1" dirty="0"/>
              <a:t>quality</a:t>
            </a:r>
            <a:r>
              <a:rPr lang="en-US" dirty="0"/>
              <a:t> is equally important – a quality-first mindset must drive everything the team does, it does not help if you deliver fast if the result does not work</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92666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0567" indent="-210567">
              <a:buFont typeface="Arial" panose="020B0604020202020204" pitchFamily="34" charset="0"/>
              <a:buChar char="•"/>
            </a:pPr>
            <a:r>
              <a:rPr lang="en-US" baseline="0" dirty="0"/>
              <a:t>When a build passes all initial tests, it’s release time</a:t>
            </a:r>
          </a:p>
          <a:p>
            <a:pPr marL="210567" indent="-210567">
              <a:buFont typeface="Arial" panose="020B0604020202020204" pitchFamily="34" charset="0"/>
              <a:buChar char="•"/>
            </a:pPr>
            <a:r>
              <a:rPr lang="en-US" baseline="0" dirty="0"/>
              <a:t>Releasing software does not need to be scary or stressful</a:t>
            </a:r>
          </a:p>
          <a:p>
            <a:pPr marL="210567" indent="-210567">
              <a:buFont typeface="Arial" panose="020B0604020202020204" pitchFamily="34" charset="0"/>
              <a:buChar char="•"/>
            </a:pPr>
            <a:r>
              <a:rPr lang="en-US" b="1" baseline="0" dirty="0"/>
              <a:t>Continuous and automated testing</a:t>
            </a:r>
            <a:r>
              <a:rPr lang="en-US" baseline="0" dirty="0"/>
              <a:t> ensures that your app does what it is supposed to do and matches user expectations</a:t>
            </a:r>
          </a:p>
          <a:p>
            <a:pPr marL="210567" indent="-210567">
              <a:buFont typeface="Arial" panose="020B0604020202020204" pitchFamily="34" charset="0"/>
              <a:buChar char="•"/>
            </a:pPr>
            <a:r>
              <a:rPr lang="en-US" b="1" baseline="0" dirty="0"/>
              <a:t>Self-service, on-demand environment provisioning and automation</a:t>
            </a:r>
            <a:r>
              <a:rPr lang="en-US" baseline="0" dirty="0"/>
              <a:t> takes the headaches out of dealing with dev/test infrastructure</a:t>
            </a:r>
          </a:p>
          <a:p>
            <a:pPr marL="210567" indent="-210567">
              <a:buFont typeface="Arial" panose="020B0604020202020204" pitchFamily="34" charset="0"/>
              <a:buChar char="•"/>
            </a:pPr>
            <a:r>
              <a:rPr lang="en-US" baseline="0" dirty="0"/>
              <a:t>Every deployment works exactly the same way every time and </a:t>
            </a:r>
            <a:r>
              <a:rPr lang="en-US" b="1" baseline="0" dirty="0"/>
              <a:t>transparency and control</a:t>
            </a:r>
            <a:r>
              <a:rPr lang="en-US" baseline="0" dirty="0"/>
              <a:t> guarantee full traceability and visibility into each step of the process</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1150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Package</a:t>
            </a:r>
            <a:r>
              <a:rPr lang="en-US" baseline="0" dirty="0"/>
              <a:t> Management: </a:t>
            </a:r>
            <a:r>
              <a:rPr lang="en-US" baseline="0" dirty="0" err="1"/>
              <a:t>Nuget</a:t>
            </a:r>
            <a:r>
              <a:rPr lang="en-US" baseline="0" dirty="0"/>
              <a:t>, </a:t>
            </a:r>
            <a:r>
              <a:rPr lang="en-US" baseline="0" dirty="0" err="1"/>
              <a:t>npm</a:t>
            </a:r>
            <a:r>
              <a:rPr lang="en-US" baseline="0"/>
              <a:t>, maven</a:t>
            </a:r>
            <a:endParaRPr lang="en-US"/>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45476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0567" indent="-210567">
              <a:buFont typeface="Arial" panose="020B0604020202020204" pitchFamily="34" charset="0"/>
              <a:buChar char="•"/>
            </a:pPr>
            <a:r>
              <a:rPr lang="en-US" dirty="0"/>
              <a:t>The app has been released to production and the iteration is done, but work is not over!</a:t>
            </a:r>
          </a:p>
          <a:p>
            <a:pPr marL="210567" indent="-210567" defTabSz="1145564">
              <a:spcAft>
                <a:spcPts val="417"/>
              </a:spcAft>
              <a:buFont typeface="Arial" panose="020B0604020202020204" pitchFamily="34" charset="0"/>
              <a:buChar char="•"/>
              <a:defRPr/>
            </a:pPr>
            <a:r>
              <a:rPr lang="en-US" dirty="0"/>
              <a:t>With your app being used by real users, now is an ideal opportunity to collect data and evidence that helps you prioritize your backlog based on hard data instead of assumptions</a:t>
            </a:r>
          </a:p>
          <a:p>
            <a:pPr marL="210567" indent="-210567">
              <a:buFont typeface="Arial" panose="020B0604020202020204" pitchFamily="34" charset="0"/>
              <a:buChar char="•"/>
            </a:pPr>
            <a:r>
              <a:rPr lang="en-US" dirty="0"/>
              <a:t>It’s easy to instrument your app and get ambient monitoring out of the box, with almost zero effort</a:t>
            </a:r>
          </a:p>
          <a:p>
            <a:pPr marL="210567" indent="-210567">
              <a:buFont typeface="Arial" panose="020B0604020202020204" pitchFamily="34" charset="0"/>
              <a:buChar char="•"/>
            </a:pPr>
            <a:r>
              <a:rPr lang="en-US" dirty="0"/>
              <a:t>This way, you can get a 360° view of your application that includes availability and performance as well as user behavior – a single pane of glass for your application</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13311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VSTS is an</a:t>
            </a:r>
            <a:r>
              <a:rPr lang="en-US" baseline="0" dirty="0"/>
              <a:t> all-in-one shop</a:t>
            </a:r>
            <a:endParaRPr lang="en-US" dirty="0"/>
          </a:p>
        </p:txBody>
      </p:sp>
      <p:sp>
        <p:nvSpPr>
          <p:cNvPr id="4" name="Header Placeholder 3"/>
          <p:cNvSpPr>
            <a:spLocks noGrp="1"/>
          </p:cNvSpPr>
          <p:nvPr>
            <p:ph type="hdr" sz="quarter" idx="10"/>
          </p:nvPr>
        </p:nvSpPr>
        <p:spPr/>
        <p:txBody>
          <a:bodyPr/>
          <a:lstStyle/>
          <a:p>
            <a:pPr defTabSz="1123034">
              <a:defRPr/>
            </a:pPr>
            <a:endParaRPr lang="en-US" sz="2300" kern="0" dirty="0">
              <a:solidFill>
                <a:prstClr val="black"/>
              </a:solidFill>
            </a:endParaRPr>
          </a:p>
        </p:txBody>
      </p:sp>
      <p:sp>
        <p:nvSpPr>
          <p:cNvPr id="5" name="Footer Placeholder 4"/>
          <p:cNvSpPr>
            <a:spLocks noGrp="1"/>
          </p:cNvSpPr>
          <p:nvPr>
            <p:ph type="ftr" sz="quarter" idx="11"/>
          </p:nvPr>
        </p:nvSpPr>
        <p:spPr/>
        <p:txBody>
          <a:bodyPr/>
          <a:lstStyle/>
          <a:p>
            <a:pPr marL="0" defTabSz="1122666" eaLnBrk="0" hangingPunct="0">
              <a:defRPr/>
            </a:pPr>
            <a:r>
              <a:rPr lang="en-US" sz="5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1123034">
              <a:defRPr/>
            </a:pPr>
            <a:fld id="{2DFDA5C7-BBAE-481E-8BF7-731156A2E2C1}" type="datetime8">
              <a:rPr lang="en-US" sz="2300" kern="0">
                <a:solidFill>
                  <a:prstClr val="black"/>
                </a:solidFill>
              </a:rPr>
              <a:pPr defTabSz="1123034">
                <a:defRPr/>
              </a:pPr>
              <a:t>7/4/2016 10:13 PM</a:t>
            </a:fld>
            <a:endParaRPr lang="en-US" sz="2300" kern="0" dirty="0">
              <a:solidFill>
                <a:prstClr val="black"/>
              </a:solidFill>
            </a:endParaRPr>
          </a:p>
        </p:txBody>
      </p:sp>
      <p:sp>
        <p:nvSpPr>
          <p:cNvPr id="7" name="Slide Number Placeholder 6"/>
          <p:cNvSpPr>
            <a:spLocks noGrp="1"/>
          </p:cNvSpPr>
          <p:nvPr>
            <p:ph type="sldNum" sz="quarter" idx="13"/>
          </p:nvPr>
        </p:nvSpPr>
        <p:spPr/>
        <p:txBody>
          <a:bodyPr/>
          <a:lstStyle/>
          <a:p>
            <a:pPr defTabSz="1123034">
              <a:defRPr/>
            </a:pPr>
            <a:fld id="{B4008EB6-D09E-4580-8CD6-DDB14511944F}" type="slidenum">
              <a:rPr lang="en-US" sz="2300" kern="0">
                <a:solidFill>
                  <a:prstClr val="black"/>
                </a:solidFill>
              </a:rPr>
              <a:pPr defTabSz="1123034">
                <a:defRPr/>
              </a:pPr>
              <a:t>23</a:t>
            </a:fld>
            <a:endParaRPr lang="en-US" sz="2300" kern="0" dirty="0">
              <a:solidFill>
                <a:prstClr val="black"/>
              </a:solidFill>
            </a:endParaRPr>
          </a:p>
        </p:txBody>
      </p:sp>
    </p:spTree>
    <p:extLst>
      <p:ext uri="{BB962C8B-B14F-4D97-AF65-F5344CB8AC3E}">
        <p14:creationId xmlns:p14="http://schemas.microsoft.com/office/powerpoint/2010/main" val="3652025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123034">
              <a:defRPr/>
            </a:pPr>
            <a:endParaRPr lang="en-US" sz="2300" kern="0" dirty="0">
              <a:solidFill>
                <a:prstClr val="black"/>
              </a:solidFill>
            </a:endParaRPr>
          </a:p>
        </p:txBody>
      </p:sp>
      <p:sp>
        <p:nvSpPr>
          <p:cNvPr id="5" name="Footer Placeholder 4"/>
          <p:cNvSpPr>
            <a:spLocks noGrp="1"/>
          </p:cNvSpPr>
          <p:nvPr>
            <p:ph type="ftr" sz="quarter" idx="11"/>
          </p:nvPr>
        </p:nvSpPr>
        <p:spPr/>
        <p:txBody>
          <a:bodyPr/>
          <a:lstStyle/>
          <a:p>
            <a:pPr marL="0" defTabSz="1122666" eaLnBrk="0" hangingPunct="0">
              <a:defRPr/>
            </a:pPr>
            <a:r>
              <a:rPr lang="en-US" sz="5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1123034">
              <a:defRPr/>
            </a:pPr>
            <a:fld id="{2DFDA5C7-BBAE-481E-8BF7-731156A2E2C1}" type="datetime8">
              <a:rPr lang="en-US" sz="2300" kern="0">
                <a:solidFill>
                  <a:prstClr val="black"/>
                </a:solidFill>
              </a:rPr>
              <a:pPr defTabSz="1123034">
                <a:defRPr/>
              </a:pPr>
              <a:t>7/4/2016 10:13 PM</a:t>
            </a:fld>
            <a:endParaRPr lang="en-US" sz="2300" kern="0" dirty="0">
              <a:solidFill>
                <a:prstClr val="black"/>
              </a:solidFill>
            </a:endParaRPr>
          </a:p>
        </p:txBody>
      </p:sp>
      <p:sp>
        <p:nvSpPr>
          <p:cNvPr id="7" name="Slide Number Placeholder 6"/>
          <p:cNvSpPr>
            <a:spLocks noGrp="1"/>
          </p:cNvSpPr>
          <p:nvPr>
            <p:ph type="sldNum" sz="quarter" idx="13"/>
          </p:nvPr>
        </p:nvSpPr>
        <p:spPr/>
        <p:txBody>
          <a:bodyPr/>
          <a:lstStyle/>
          <a:p>
            <a:pPr defTabSz="1123034">
              <a:defRPr/>
            </a:pPr>
            <a:fld id="{B4008EB6-D09E-4580-8CD6-DDB14511944F}" type="slidenum">
              <a:rPr lang="en-US" sz="2300" kern="0">
                <a:solidFill>
                  <a:prstClr val="black"/>
                </a:solidFill>
              </a:rPr>
              <a:pPr defTabSz="1123034">
                <a:defRPr/>
              </a:pPr>
              <a:t>24</a:t>
            </a:fld>
            <a:endParaRPr lang="en-US" sz="2300" kern="0" dirty="0">
              <a:solidFill>
                <a:prstClr val="black"/>
              </a:solidFill>
            </a:endParaRPr>
          </a:p>
        </p:txBody>
      </p:sp>
    </p:spTree>
    <p:extLst>
      <p:ext uri="{BB962C8B-B14F-4D97-AF65-F5344CB8AC3E}">
        <p14:creationId xmlns:p14="http://schemas.microsoft.com/office/powerpoint/2010/main" val="561970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gods</a:t>
            </a:r>
          </a:p>
        </p:txBody>
      </p:sp>
      <p:sp>
        <p:nvSpPr>
          <p:cNvPr id="4" name="Header Placeholder 3"/>
          <p:cNvSpPr>
            <a:spLocks noGrp="1"/>
          </p:cNvSpPr>
          <p:nvPr>
            <p:ph type="hdr" sz="quarter" idx="10"/>
          </p:nvPr>
        </p:nvSpPr>
        <p:spPr/>
        <p:txBody>
          <a:bodyPr/>
          <a:lstStyle/>
          <a:p>
            <a:pPr defTabSz="1123034">
              <a:defRPr/>
            </a:pPr>
            <a:r>
              <a:rPr lang="en-US" sz="2300" kern="0">
                <a:solidFill>
                  <a:sysClr val="windowText" lastClr="000000"/>
                </a:solidFill>
              </a:rPr>
              <a:t>Build 2014</a:t>
            </a:r>
            <a:endParaRPr lang="en-US" sz="23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1122666" eaLnBrk="0" hangingPunct="0">
              <a:defRPr/>
            </a:pPr>
            <a:r>
              <a:rPr lang="en-US" sz="5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1123034">
              <a:defRPr/>
            </a:pPr>
            <a:fld id="{9F00D60D-1703-4D24-8308-FEE06A50A69C}" type="datetime1">
              <a:rPr lang="en-US" sz="2300" kern="0">
                <a:solidFill>
                  <a:sysClr val="windowText" lastClr="000000"/>
                </a:solidFill>
              </a:rPr>
              <a:pPr defTabSz="1123034">
                <a:defRPr/>
              </a:pPr>
              <a:t>7/4/2016</a:t>
            </a:fld>
            <a:endParaRPr lang="en-US" sz="23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1123034">
              <a:defRPr/>
            </a:pPr>
            <a:fld id="{B4008EB6-D09E-4580-8CD6-DDB14511944F}" type="slidenum">
              <a:rPr lang="en-US" sz="2300" kern="0">
                <a:solidFill>
                  <a:sysClr val="windowText" lastClr="000000"/>
                </a:solidFill>
              </a:rPr>
              <a:pPr defTabSz="1123034">
                <a:defRPr/>
              </a:pPr>
              <a:t>2</a:t>
            </a:fld>
            <a:endParaRPr lang="en-US" sz="2300" kern="0" dirty="0">
              <a:solidFill>
                <a:sysClr val="windowText" lastClr="000000"/>
              </a:solidFill>
            </a:endParaRPr>
          </a:p>
        </p:txBody>
      </p:sp>
    </p:spTree>
    <p:extLst>
      <p:ext uri="{BB962C8B-B14F-4D97-AF65-F5344CB8AC3E}">
        <p14:creationId xmlns:p14="http://schemas.microsoft.com/office/powerpoint/2010/main" val="140705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 car not the driver ... The pit crew wins the race</a:t>
            </a:r>
            <a:endParaRPr lang="en-US" dirty="0">
              <a:latin typeface="Segoe UI" panose="020B0502040204020203" pitchFamily="34" charset="0"/>
              <a:cs typeface="Segoe UI" panose="020B0502040204020203" pitchFamily="34" charset="0"/>
            </a:endParaRPr>
          </a:p>
          <a:p>
            <a:endParaRPr lang="en-US" dirty="0"/>
          </a:p>
          <a:p>
            <a:endParaRPr lang="en-US" dirty="0"/>
          </a:p>
          <a:p>
            <a:r>
              <a:rPr lang="en-US" dirty="0"/>
              <a:t>Multi-skill across organization.</a:t>
            </a:r>
            <a:r>
              <a:rPr lang="en-US" baseline="0" dirty="0"/>
              <a:t> Generalists</a:t>
            </a: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61550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7/4/2016 10:13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059188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470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a:t>
            </a:r>
            <a:r>
              <a:rPr lang="en-US" baseline="0" dirty="0"/>
              <a:t> API Access – Needed to Open a Ticket</a:t>
            </a:r>
          </a:p>
          <a:p>
            <a:r>
              <a:rPr lang="en-US" baseline="0" dirty="0"/>
              <a:t>Scale Up My Machine – Open a Ticket</a:t>
            </a:r>
          </a:p>
          <a:p>
            <a:r>
              <a:rPr lang="en-US" baseline="0" dirty="0"/>
              <a:t>Wanted to Deploy a Change – Open a </a:t>
            </a:r>
            <a:r>
              <a:rPr lang="en-US" baseline="0" dirty="0" err="1"/>
              <a:t>TIcket</a:t>
            </a:r>
            <a:endParaRPr lang="en-US"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3498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Distinct Roles:</a:t>
            </a:r>
            <a:br>
              <a:rPr lang="en-US" baseline="0" dirty="0"/>
            </a:br>
            <a:r>
              <a:rPr lang="en-US" dirty="0"/>
              <a:t>PM – Talks</a:t>
            </a:r>
            <a:r>
              <a:rPr lang="en-US" baseline="0" dirty="0"/>
              <a:t> to customers, figures out what to build. Virtual Assistant =&gt; </a:t>
            </a:r>
            <a:r>
              <a:rPr lang="en-US" baseline="0" dirty="0" err="1"/>
              <a:t>Benji</a:t>
            </a:r>
            <a:endParaRPr lang="en-US" baseline="0" dirty="0"/>
          </a:p>
          <a:p>
            <a:r>
              <a:rPr lang="en-US" baseline="0" dirty="0"/>
              <a:t>Dev – Prepares a software release</a:t>
            </a:r>
          </a:p>
          <a:p>
            <a:r>
              <a:rPr lang="en-US" baseline="0" dirty="0"/>
              <a:t>Test – verifies behavior. We had test environments: </a:t>
            </a:r>
            <a:r>
              <a:rPr lang="en-US" baseline="0" dirty="0" err="1"/>
              <a:t>Func</a:t>
            </a:r>
            <a:r>
              <a:rPr lang="en-US" baseline="0" dirty="0"/>
              <a:t>, Test, </a:t>
            </a:r>
            <a:r>
              <a:rPr lang="en-US" baseline="0" dirty="0" err="1"/>
              <a:t>Int</a:t>
            </a:r>
            <a:endParaRPr lang="en-US" baseline="0" dirty="0"/>
          </a:p>
          <a:p>
            <a:r>
              <a:rPr lang="en-US" baseline="0" dirty="0"/>
              <a:t>Ops – Deploys release artifacts to Prod</a:t>
            </a:r>
          </a:p>
          <a:p>
            <a:endParaRPr lang="en-US" baseline="0" dirty="0"/>
          </a:p>
          <a:p>
            <a:r>
              <a:rPr lang="en-US" baseline="0" dirty="0"/>
              <a:t>Deployment Document</a:t>
            </a:r>
          </a:p>
          <a:p>
            <a:endParaRPr lang="en-US" baseline="0" dirty="0"/>
          </a:p>
          <a:p>
            <a:r>
              <a:rPr lang="en-US" baseline="0" dirty="0"/>
              <a:t>Differences in priority:</a:t>
            </a:r>
          </a:p>
          <a:p>
            <a:pPr marL="210567" indent="-210567">
              <a:buFont typeface="Arial" panose="020B0604020202020204" pitchFamily="34" charset="0"/>
              <a:buChar char="•"/>
            </a:pPr>
            <a:r>
              <a:rPr lang="en-US" baseline="0" dirty="0"/>
              <a:t>Dev/Test = Make sure it behaves properly</a:t>
            </a:r>
          </a:p>
          <a:p>
            <a:pPr marL="210567" indent="-210567">
              <a:buFont typeface="Arial" panose="020B0604020202020204" pitchFamily="34" charset="0"/>
              <a:buChar char="•"/>
            </a:pPr>
            <a:r>
              <a:rPr lang="en-US" baseline="0" dirty="0"/>
              <a:t>Ops = 100% uptime. Restart machine -&gt; erasing crime scene</a:t>
            </a:r>
          </a:p>
          <a:p>
            <a:pPr marL="210567" indent="-210567">
              <a:buFont typeface="Arial" panose="020B0604020202020204" pitchFamily="34" charset="0"/>
              <a:buChar char="•"/>
            </a:pPr>
            <a:endParaRPr lang="en-US" baseline="0" dirty="0"/>
          </a:p>
          <a:p>
            <a:r>
              <a:rPr lang="en-US" baseline="0" dirty="0"/>
              <a:t>When things break, blame game.</a:t>
            </a:r>
          </a:p>
          <a:p>
            <a:pPr marL="210567" indent="-210567">
              <a:buFont typeface="Arial" panose="020B0604020202020204" pitchFamily="34" charset="0"/>
              <a:buChar char="•"/>
            </a:pPr>
            <a:endParaRPr lang="en-US" baseline="0" dirty="0"/>
          </a:p>
          <a:p>
            <a:endParaRPr lang="en-US"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17059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Frustration with all parties due to a lack of collaboration and communication</a:t>
            </a:r>
          </a:p>
          <a:p>
            <a:endParaRPr lang="en-US" baseline="0" dirty="0"/>
          </a:p>
          <a:p>
            <a:r>
              <a:rPr lang="en-US" baseline="0" dirty="0"/>
              <a:t>Leads to increased time and labor involved in delivery and maintaining software systems</a:t>
            </a:r>
          </a:p>
          <a:p>
            <a:endParaRPr lang="en-US" baseline="0" dirty="0"/>
          </a:p>
          <a:p>
            <a:r>
              <a:rPr lang="en-US" baseline="0" dirty="0"/>
              <a:t>Exacerbate that problem, much of what we built was based on assumptions instead of hard data that could easily lead to the team building the wrong thing. </a:t>
            </a:r>
            <a:br>
              <a:rPr lang="en-US" baseline="0" dirty="0"/>
            </a:br>
            <a:endParaRPr lang="en-US" dirty="0"/>
          </a:p>
          <a:p>
            <a:pPr marL="218648" indent="-218648">
              <a:buFont typeface="Arial" panose="020B0604020202020204" pitchFamily="34" charset="0"/>
              <a:buChar char="•"/>
            </a:pPr>
            <a:r>
              <a:rPr lang="en-US" dirty="0">
                <a:solidFill>
                  <a:srgbClr val="002050"/>
                </a:solidFill>
              </a:rPr>
              <a:t>The </a:t>
            </a:r>
            <a:r>
              <a:rPr lang="en-US" b="1" dirty="0">
                <a:solidFill>
                  <a:srgbClr val="002050"/>
                </a:solidFill>
              </a:rPr>
              <a:t>inability to deliver software efficiently and react quickly </a:t>
            </a:r>
            <a:r>
              <a:rPr lang="en-US" baseline="0" dirty="0">
                <a:solidFill>
                  <a:srgbClr val="002050"/>
                </a:solidFill>
              </a:rPr>
              <a:t>to changes can </a:t>
            </a:r>
            <a:r>
              <a:rPr lang="en-US" b="1" dirty="0">
                <a:solidFill>
                  <a:srgbClr val="002050"/>
                </a:solidFill>
              </a:rPr>
              <a:t>lead to much more than just frustration </a:t>
            </a:r>
            <a:r>
              <a:rPr lang="en-US" dirty="0">
                <a:solidFill>
                  <a:srgbClr val="002050"/>
                </a:solidFill>
              </a:rPr>
              <a:t>–in the long run, </a:t>
            </a:r>
            <a:r>
              <a:rPr lang="en-US" b="1" dirty="0">
                <a:solidFill>
                  <a:srgbClr val="002050"/>
                </a:solidFill>
              </a:rPr>
              <a:t>this can threaten your entire business!</a:t>
            </a:r>
            <a:endParaRPr lang="en-US" dirty="0"/>
          </a:p>
          <a:p>
            <a:pPr marL="210567" indent="-210567">
              <a:buFont typeface="Arial" panose="020B0604020202020204" pitchFamily="34" charset="0"/>
              <a:buChar char="•"/>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63868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45564">
              <a:spcAft>
                <a:spcPts val="417"/>
              </a:spcAft>
              <a:defRPr/>
            </a:pPr>
            <a:r>
              <a:rPr lang="en-US" dirty="0"/>
              <a:t>Carefully crafted corporate definition</a:t>
            </a:r>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pPr marL="210567" indent="-210567">
              <a:buFont typeface="Arial" panose="020B0604020202020204" pitchFamily="34" charset="0"/>
              <a:buChar char="•"/>
            </a:pPr>
            <a:r>
              <a:rPr lang="en-US" dirty="0">
                <a:latin typeface="Segoe UI" panose="020B0502040204020203" pitchFamily="34" charset="0"/>
                <a:cs typeface="Segoe UI" panose="020B0502040204020203" pitchFamily="34" charset="0"/>
              </a:rPr>
              <a:t>it’s not a product that you buy and install to fix everything that is wrong or broken with software development.</a:t>
            </a:r>
          </a:p>
          <a:p>
            <a:pPr marL="210567" indent="-210567" defTabSz="1145564">
              <a:spcAft>
                <a:spcPts val="417"/>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DevOps is a term for a group of </a:t>
            </a:r>
            <a:r>
              <a:rPr lang="en-US" b="1" dirty="0">
                <a:latin typeface="Segoe UI" panose="020B0502040204020203" pitchFamily="34" charset="0"/>
                <a:cs typeface="Segoe UI" panose="020B0502040204020203" pitchFamily="34" charset="0"/>
              </a:rPr>
              <a:t>concepts</a:t>
            </a:r>
            <a:r>
              <a:rPr lang="en-US" dirty="0">
                <a:latin typeface="Segoe UI" panose="020B0502040204020203" pitchFamily="34" charset="0"/>
                <a:cs typeface="Segoe UI" panose="020B0502040204020203" pitchFamily="34" charset="0"/>
              </a:rPr>
              <a:t> that, while not all new, have catalyzed into a movement in the technical community.</a:t>
            </a:r>
          </a:p>
          <a:p>
            <a:pPr marL="210567" indent="-210567">
              <a:buFont typeface="Arial" panose="020B0604020202020204" pitchFamily="34" charset="0"/>
              <a:buChar char="•"/>
            </a:pPr>
            <a:r>
              <a:rPr lang="en-US" dirty="0">
                <a:latin typeface="Segoe UI" panose="020B0502040204020203" pitchFamily="34" charset="0"/>
                <a:cs typeface="Segoe UI" panose="020B0502040204020203" pitchFamily="34" charset="0"/>
              </a:rPr>
              <a:t>Set of tools and patterns to help ship high quality software quicker</a:t>
            </a: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0440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Deploy Code Faster</a:t>
            </a:r>
          </a:p>
          <a:p>
            <a:pPr marL="210567" indent="-210567">
              <a:buFont typeface="Arial" panose="020B0604020202020204" pitchFamily="34" charset="0"/>
              <a:buChar char="•"/>
            </a:pPr>
            <a:r>
              <a:rPr lang="de-DE" dirty="0"/>
              <a:t>WinStore -&gt; 3 months to 1 month</a:t>
            </a:r>
          </a:p>
          <a:p>
            <a:pPr marL="210567" indent="-210567">
              <a:buFont typeface="Arial" panose="020B0604020202020204" pitchFamily="34" charset="0"/>
              <a:buChar char="•"/>
            </a:pPr>
            <a:endParaRPr lang="de-DE" dirty="0"/>
          </a:p>
          <a:p>
            <a:r>
              <a:rPr lang="de-DE" dirty="0"/>
              <a:t>Code</a:t>
            </a:r>
            <a:r>
              <a:rPr lang="de-DE" baseline="0" dirty="0"/>
              <a:t> Failures</a:t>
            </a:r>
          </a:p>
          <a:p>
            <a:endParaRPr lang="de-DE" dirty="0"/>
          </a:p>
          <a:p>
            <a:r>
              <a:rPr lang="de-DE" dirty="0"/>
              <a:t>Improved</a:t>
            </a:r>
            <a:r>
              <a:rPr lang="de-DE" baseline="0" dirty="0"/>
              <a:t> Code Quality</a:t>
            </a:r>
          </a:p>
          <a:p>
            <a:pPr marL="210567" indent="-210567">
              <a:buFont typeface="Arial" panose="020B0604020202020204" pitchFamily="34" charset="0"/>
              <a:buChar char="•"/>
            </a:pPr>
            <a:r>
              <a:rPr lang="de-DE" dirty="0"/>
              <a:t>Shift Left. Instead of testing quality at end, multiple</a:t>
            </a:r>
            <a:r>
              <a:rPr lang="de-DE" baseline="0" dirty="0"/>
              <a:t> feedback loops along the way to ensure quality</a:t>
            </a:r>
          </a:p>
          <a:p>
            <a:pPr marL="210567" indent="-210567">
              <a:buFont typeface="Arial" panose="020B0604020202020204" pitchFamily="34" charset="0"/>
              <a:buChar char="•"/>
            </a:pPr>
            <a:endParaRPr lang="de-DE" baseline="0" dirty="0"/>
          </a:p>
          <a:p>
            <a:pPr marL="210567" indent="-210567">
              <a:buFont typeface="Arial" panose="020B0604020202020204" pitchFamily="34" charset="0"/>
              <a:buChar char="•"/>
            </a:pPr>
            <a:endParaRPr lang="de-DE" dirty="0"/>
          </a:p>
          <a:p>
            <a:endParaRPr lang="de-DE" dirty="0"/>
          </a:p>
        </p:txBody>
      </p:sp>
      <p:sp>
        <p:nvSpPr>
          <p:cNvPr id="4" name="Slide Number Placeholder 3"/>
          <p:cNvSpPr>
            <a:spLocks noGrp="1"/>
          </p:cNvSpPr>
          <p:nvPr>
            <p:ph type="sldNum" sz="quarter" idx="10"/>
          </p:nvPr>
        </p:nvSpPr>
        <p:spPr/>
        <p:txBody>
          <a:bodyPr/>
          <a:lstStyle/>
          <a:p>
            <a:fld id="{8C0EB248-DB01-4A59-8736-93C838C0CB63}" type="slidenum">
              <a:rPr lang="en-US" smtClean="0"/>
              <a:t>9</a:t>
            </a:fld>
            <a:endParaRPr lang="en-US"/>
          </a:p>
        </p:txBody>
      </p:sp>
    </p:spTree>
    <p:extLst>
      <p:ext uri="{BB962C8B-B14F-4D97-AF65-F5344CB8AC3E}">
        <p14:creationId xmlns:p14="http://schemas.microsoft.com/office/powerpoint/2010/main" val="1370146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0567" indent="-210567">
              <a:buFont typeface="Arial" panose="020B0604020202020204" pitchFamily="34" charset="0"/>
              <a:buChar char="•"/>
            </a:pPr>
            <a:r>
              <a:rPr lang="en-US" b="1" dirty="0">
                <a:latin typeface="Segoe UI" panose="020B0502040204020203" pitchFamily="34" charset="0"/>
                <a:cs typeface="Segoe UI" panose="020B0502040204020203" pitchFamily="34" charset="0"/>
              </a:rPr>
              <a:t>People/culture</a:t>
            </a:r>
            <a:r>
              <a:rPr lang="en-US" dirty="0">
                <a:latin typeface="Segoe UI" panose="020B0502040204020203" pitchFamily="34" charset="0"/>
                <a:cs typeface="Segoe UI" panose="020B0502040204020203" pitchFamily="34" charset="0"/>
              </a:rPr>
              <a:t> is about bringing people together in a collaborative fashion that enables multi-discipline teams to work together more easily, share common goals, and focus on identifying new areas for improvement.</a:t>
            </a:r>
          </a:p>
          <a:p>
            <a:pPr marL="477403" lvl="1" indent="-210567"/>
            <a:r>
              <a:rPr lang="en-US" dirty="0">
                <a:latin typeface="Segoe UI" panose="020B0502040204020203" pitchFamily="34" charset="0"/>
                <a:cs typeface="Segoe UI" panose="020B0502040204020203" pitchFamily="34" charset="0"/>
              </a:rPr>
              <a:t>Merger of Dev/Test, Expansion of Dev roles</a:t>
            </a:r>
          </a:p>
          <a:p>
            <a:pPr marL="210567" indent="-210567">
              <a:buFont typeface="Arial" panose="020B0604020202020204" pitchFamily="34" charset="0"/>
              <a:buChar char="•"/>
            </a:pPr>
            <a:r>
              <a:rPr lang="en-US" b="1" dirty="0">
                <a:latin typeface="Segoe UI" panose="020B0502040204020203" pitchFamily="34" charset="0"/>
                <a:cs typeface="Segoe UI" panose="020B0502040204020203" pitchFamily="34" charset="0"/>
              </a:rPr>
              <a:t>Process</a:t>
            </a:r>
            <a:r>
              <a:rPr lang="en-US" dirty="0">
                <a:latin typeface="Segoe UI" panose="020B0502040204020203" pitchFamily="34" charset="0"/>
                <a:cs typeface="Segoe UI" panose="020B0502040204020203" pitchFamily="34" charset="0"/>
              </a:rPr>
              <a:t> is about finding ways to increase efficiency, streamline feedback and eliminate waste. All processes should be focused on delivering business value faster - focusing on the flow of value through the system.</a:t>
            </a:r>
          </a:p>
          <a:p>
            <a:pPr marL="210567" indent="-210567">
              <a:buFont typeface="Arial" panose="020B0604020202020204" pitchFamily="34" charset="0"/>
              <a:buChar char="•"/>
            </a:pPr>
            <a:r>
              <a:rPr lang="en-US" dirty="0">
                <a:latin typeface="Segoe UI" panose="020B0502040204020203" pitchFamily="34" charset="0"/>
                <a:cs typeface="Segoe UI" panose="020B0502040204020203" pitchFamily="34" charset="0"/>
              </a:rPr>
              <a:t>As organizations become better at delivering value, they should be implementing feedback loops to get feedback from customers, and they should begin to experiment continuously to improve their value delivery.</a:t>
            </a:r>
          </a:p>
          <a:p>
            <a:pPr marL="477403" lvl="1" indent="-210567"/>
            <a:r>
              <a:rPr lang="en-US" dirty="0">
                <a:latin typeface="Segoe UI" panose="020B0502040204020203" pitchFamily="34" charset="0"/>
                <a:cs typeface="Segoe UI" panose="020B0502040204020203" pitchFamily="34" charset="0"/>
              </a:rPr>
              <a:t>Continuous Integration/Deployment</a:t>
            </a:r>
          </a:p>
          <a:p>
            <a:pPr marL="210567" indent="-210567">
              <a:buFont typeface="Arial" panose="020B0604020202020204" pitchFamily="34" charset="0"/>
              <a:buChar char="•"/>
            </a:pPr>
            <a:r>
              <a:rPr lang="en-US" b="1" dirty="0">
                <a:latin typeface="Segoe UI" panose="020B0502040204020203" pitchFamily="34" charset="0"/>
                <a:cs typeface="Segoe UI" panose="020B0502040204020203" pitchFamily="34" charset="0"/>
              </a:rPr>
              <a:t>Tools</a:t>
            </a:r>
            <a:r>
              <a:rPr lang="en-US" dirty="0">
                <a:latin typeface="Segoe UI" panose="020B0502040204020203" pitchFamily="34" charset="0"/>
                <a:cs typeface="Segoe UI" panose="020B0502040204020203" pitchFamily="34" charset="0"/>
              </a:rPr>
              <a:t> support processes and help people collaborate - delivering software faster, facilitate feedback and experimentation.</a:t>
            </a:r>
          </a:p>
          <a:p>
            <a:endParaRPr lang="en-US"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1122666"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92058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jp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png"/><Relationship Id="rId2" Type="http://schemas.openxmlformats.org/officeDocument/2006/relationships/image" Target="../media/image11.emf"/><Relationship Id="rId1" Type="http://schemas.openxmlformats.org/officeDocument/2006/relationships/slideMaster" Target="../slideMasters/slideMaster4.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1683827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16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09"/>
            <a:ext cx="12419157" cy="6994094"/>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32837" y="6243579"/>
            <a:ext cx="3195354" cy="378044"/>
          </a:xfrm>
          <a:prstGeom prst="rect">
            <a:avLst/>
          </a:prstGeom>
        </p:spPr>
      </p:pic>
    </p:spTree>
    <p:extLst>
      <p:ext uri="{BB962C8B-B14F-4D97-AF65-F5344CB8AC3E}">
        <p14:creationId xmlns:p14="http://schemas.microsoft.com/office/powerpoint/2010/main" val="333981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09"/>
            <a:ext cx="12419157" cy="6994094"/>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32837" y="6243579"/>
            <a:ext cx="3195354" cy="378044"/>
          </a:xfrm>
          <a:prstGeom prst="rect">
            <a:avLst/>
          </a:prstGeom>
        </p:spPr>
      </p:pic>
    </p:spTree>
    <p:extLst>
      <p:ext uri="{BB962C8B-B14F-4D97-AF65-F5344CB8AC3E}">
        <p14:creationId xmlns:p14="http://schemas.microsoft.com/office/powerpoint/2010/main" val="276381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0" y="4009"/>
            <a:ext cx="12419158" cy="6994094"/>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618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09"/>
            <a:ext cx="12419157" cy="6994094"/>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410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09"/>
            <a:ext cx="12419157" cy="6994094"/>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740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08"/>
            <a:ext cx="12419157" cy="6994093"/>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144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6"/>
          </a:xfrm>
          <a:noFill/>
        </p:spPr>
        <p:txBody>
          <a:bodyPr tIns="91440" bIns="91440" anchor="t" anchorCtr="0"/>
          <a:lstStyle>
            <a:lvl1pPr>
              <a:defRPr sz="8791" spc="-101"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922842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6"/>
          </a:xfrm>
          <a:noFill/>
        </p:spPr>
        <p:txBody>
          <a:bodyPr tIns="91440" bIns="91440" anchor="t" anchorCtr="0"/>
          <a:lstStyle>
            <a:lvl1pPr algn="l" defTabSz="931710" rtl="0" eaLnBrk="1" latinLnBrk="0" hangingPunct="1">
              <a:lnSpc>
                <a:spcPct val="90000"/>
              </a:lnSpc>
              <a:spcBef>
                <a:spcPct val="0"/>
              </a:spcBef>
              <a:buNone/>
              <a:defRPr lang="en-US" sz="8791" b="0" kern="1200" cap="none" spc="-101"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2837" y="6243579"/>
            <a:ext cx="3195354" cy="378044"/>
          </a:xfrm>
          <a:prstGeom prst="rect">
            <a:avLst/>
          </a:prstGeom>
        </p:spPr>
      </p:pic>
    </p:spTree>
    <p:extLst>
      <p:ext uri="{BB962C8B-B14F-4D97-AF65-F5344CB8AC3E}">
        <p14:creationId xmlns:p14="http://schemas.microsoft.com/office/powerpoint/2010/main" val="103887023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6"/>
          </a:xfrm>
          <a:noFill/>
        </p:spPr>
        <p:txBody>
          <a:bodyPr tIns="91440" bIns="91440" anchor="t" anchorCtr="0"/>
          <a:lstStyle>
            <a:lvl1pPr algn="l" defTabSz="931710" rtl="0" eaLnBrk="1" latinLnBrk="0" hangingPunct="1">
              <a:lnSpc>
                <a:spcPct val="90000"/>
              </a:lnSpc>
              <a:spcBef>
                <a:spcPct val="0"/>
              </a:spcBef>
              <a:buNone/>
              <a:defRPr lang="en-US" sz="8791" b="0" kern="1200" cap="none" spc="-101"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2837" y="6243579"/>
            <a:ext cx="3195354" cy="378044"/>
          </a:xfrm>
          <a:prstGeom prst="rect">
            <a:avLst/>
          </a:prstGeom>
        </p:spPr>
      </p:pic>
    </p:spTree>
    <p:extLst>
      <p:ext uri="{BB962C8B-B14F-4D97-AF65-F5344CB8AC3E}">
        <p14:creationId xmlns:p14="http://schemas.microsoft.com/office/powerpoint/2010/main" val="17536644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519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92080"/>
          </a:xfrm>
        </p:spPr>
        <p:txBody>
          <a:bodyPr/>
          <a:lstStyle>
            <a:lvl1pPr marL="0" indent="0">
              <a:buNone/>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5085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40" y="1212851"/>
            <a:ext cx="11889564" cy="2092080"/>
          </a:xfrm>
        </p:spPr>
        <p:txBody>
          <a:bodyPr/>
          <a:lstStyle>
            <a:lvl1pPr marL="0" indent="0">
              <a:buNone/>
              <a:defRPr>
                <a:solidFill>
                  <a:srgbClr val="5C2D9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0523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sp>
        <p:nvSpPr>
          <p:cNvPr id="4" name="Text Placeholder 3"/>
          <p:cNvSpPr>
            <a:spLocks noGrp="1"/>
          </p:cNvSpPr>
          <p:nvPr>
            <p:ph type="body" sz="quarter" idx="10"/>
          </p:nvPr>
        </p:nvSpPr>
        <p:spPr>
          <a:xfrm>
            <a:off x="274639" y="1212849"/>
            <a:ext cx="11887200" cy="2294898"/>
          </a:xfrm>
        </p:spPr>
        <p:txBody>
          <a:bodyPr>
            <a:spAutoFit/>
          </a:bodyPr>
          <a:lstStyle>
            <a:lvl3pPr>
              <a:defRPr sz="2397"/>
            </a:lvl3pPr>
            <a:lvl4pPr>
              <a:defRPr sz="1998"/>
            </a:lvl4pPr>
            <a:lvl5pPr>
              <a:defRPr sz="19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7" name="Picture 6"/>
          <p:cNvPicPr>
            <a:picLocks noChangeAspect="1"/>
          </p:cNvPicPr>
          <p:nvPr userDrawn="1"/>
        </p:nvPicPr>
        <p:blipFill>
          <a:blip r:embed="rId3"/>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364491892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49"/>
            <a:ext cx="11887200" cy="2294898"/>
          </a:xfrm>
        </p:spPr>
        <p:txBody>
          <a:bodyPr>
            <a:spAutoFit/>
          </a:bodyPr>
          <a:lstStyle>
            <a:lvl1pPr marL="0" indent="0">
              <a:buClr>
                <a:schemeClr val="bg1"/>
              </a:buClr>
              <a:buFontTx/>
              <a:buNone/>
              <a:defRPr>
                <a:solidFill>
                  <a:srgbClr val="5C2D91"/>
                </a:solidFill>
              </a:defRPr>
            </a:lvl1pPr>
            <a:lvl2pPr marL="583554" indent="-241033">
              <a:buClr>
                <a:schemeClr val="bg1"/>
              </a:buClr>
              <a:buFont typeface="Symbol" panose="05050102010706020507" pitchFamily="18" charset="2"/>
              <a:buChar char="-"/>
              <a:defRPr/>
            </a:lvl2pPr>
            <a:lvl3pPr marL="799216" indent="-228347">
              <a:buClr>
                <a:schemeClr val="bg1"/>
              </a:buClr>
              <a:buFont typeface="Segoe UI" panose="020B0502040204020203" pitchFamily="34" charset="0"/>
              <a:buChar char="&gt;"/>
              <a:defRPr sz="2397"/>
            </a:lvl3pPr>
            <a:lvl4pPr marL="1027562" indent="-228347">
              <a:buClr>
                <a:schemeClr val="bg1"/>
              </a:buClr>
              <a:buFont typeface="Segoe UI" panose="020B0502040204020203" pitchFamily="34" charset="0"/>
              <a:buChar char="-"/>
              <a:defRPr sz="1998"/>
            </a:lvl4pPr>
            <a:lvl5pPr marL="1255909" indent="-228347">
              <a:buClr>
                <a:schemeClr val="bg1"/>
              </a:buClr>
              <a:buFont typeface="Arial" panose="020B0604020202020204" pitchFamily="34" charset="0"/>
              <a:buChar char="•"/>
              <a:defRPr sz="19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172135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0"/>
            <a:ext cx="5486399" cy="2602609"/>
          </a:xfrm>
        </p:spPr>
        <p:txBody>
          <a:bodyPr wrap="square">
            <a:spAutoFit/>
          </a:bodyPr>
          <a:lstStyle>
            <a:lvl1pPr marL="0" indent="0">
              <a:spcBef>
                <a:spcPts val="1222"/>
              </a:spcBef>
              <a:buClr>
                <a:schemeClr val="tx1"/>
              </a:buClr>
              <a:buFont typeface="Wingdings" pitchFamily="2" charset="2"/>
              <a:buNone/>
              <a:defRPr sz="3595"/>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0"/>
            <a:ext cx="5486399" cy="2602609"/>
          </a:xfrm>
        </p:spPr>
        <p:txBody>
          <a:bodyPr wrap="square">
            <a:spAutoFit/>
          </a:bodyPr>
          <a:lstStyle>
            <a:lvl1pPr marL="0" indent="0">
              <a:spcBef>
                <a:spcPts val="1222"/>
              </a:spcBef>
              <a:buClr>
                <a:schemeClr val="tx1"/>
              </a:buClr>
              <a:buFont typeface="Wingdings" pitchFamily="2" charset="2"/>
              <a:buNone/>
              <a:defRPr sz="3595"/>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4295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602609"/>
          </a:xfrm>
        </p:spPr>
        <p:txBody>
          <a:bodyPr wrap="square">
            <a:spAutoFit/>
          </a:bodyPr>
          <a:lstStyle>
            <a:lvl1pPr marL="0" indent="0">
              <a:spcBef>
                <a:spcPts val="1222"/>
              </a:spcBef>
              <a:buClr>
                <a:schemeClr val="tx1"/>
              </a:buClr>
              <a:buFont typeface="Wingdings" pitchFamily="2" charset="2"/>
              <a:buNone/>
              <a:defRPr sz="3595">
                <a:solidFill>
                  <a:srgbClr val="5C2D9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609"/>
          </a:xfrm>
        </p:spPr>
        <p:txBody>
          <a:bodyPr wrap="square">
            <a:spAutoFit/>
          </a:bodyPr>
          <a:lstStyle>
            <a:lvl1pPr marL="0" indent="0">
              <a:spcBef>
                <a:spcPts val="1222"/>
              </a:spcBef>
              <a:buClr>
                <a:schemeClr val="tx1"/>
              </a:buClr>
              <a:buFont typeface="Wingdings" pitchFamily="2" charset="2"/>
              <a:buNone/>
              <a:defRPr sz="3595">
                <a:solidFill>
                  <a:srgbClr val="5C2D9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615352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0"/>
            <a:ext cx="5486399" cy="2670273"/>
          </a:xfrm>
        </p:spPr>
        <p:txBody>
          <a:bodyPr wrap="square">
            <a:spAutoFit/>
          </a:bodyPr>
          <a:lstStyle>
            <a:lvl1pPr marL="0" indent="0">
              <a:spcBef>
                <a:spcPts val="1222"/>
              </a:spcBef>
              <a:buClr>
                <a:schemeClr val="tx1"/>
              </a:buClr>
              <a:buFontTx/>
              <a:buNone/>
              <a:defRPr sz="3595"/>
            </a:lvl1pPr>
            <a:lvl2pPr marL="530578" indent="-232938">
              <a:defRPr sz="2397"/>
            </a:lvl2pPr>
            <a:lvl3pPr marL="698811" indent="-168232">
              <a:tabLst/>
              <a:defRPr sz="1998"/>
            </a:lvl3pPr>
            <a:lvl4pPr marL="879984" indent="-181173">
              <a:defRPr/>
            </a:lvl4pPr>
            <a:lvl5pPr marL="1048216" indent="-16823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670273"/>
          </a:xfrm>
        </p:spPr>
        <p:txBody>
          <a:bodyPr wrap="square">
            <a:spAutoFit/>
          </a:bodyPr>
          <a:lstStyle>
            <a:lvl1pPr marL="0" indent="0">
              <a:spcBef>
                <a:spcPts val="1222"/>
              </a:spcBef>
              <a:buClr>
                <a:schemeClr val="tx1"/>
              </a:buClr>
              <a:buFontTx/>
              <a:buNone/>
              <a:defRPr sz="3595"/>
            </a:lvl1pPr>
            <a:lvl2pPr marL="530578" indent="-232938">
              <a:defRPr sz="2397"/>
            </a:lvl2pPr>
            <a:lvl3pPr marL="698811" indent="-168232">
              <a:tabLst/>
              <a:defRPr sz="1998"/>
            </a:lvl3pPr>
            <a:lvl4pPr marL="879984" indent="-181173">
              <a:defRPr/>
            </a:lvl4pPr>
            <a:lvl5pPr marL="1048216" indent="-16823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453293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0"/>
            <a:ext cx="5486399" cy="2670273"/>
          </a:xfrm>
        </p:spPr>
        <p:txBody>
          <a:bodyPr wrap="square">
            <a:spAutoFit/>
          </a:bodyPr>
          <a:lstStyle>
            <a:lvl1pPr marL="0" indent="0">
              <a:spcBef>
                <a:spcPts val="1222"/>
              </a:spcBef>
              <a:buClr>
                <a:schemeClr val="tx2"/>
              </a:buClr>
              <a:buFontTx/>
              <a:buNone/>
              <a:defRPr sz="3595">
                <a:solidFill>
                  <a:srgbClr val="5C2D91"/>
                </a:solidFill>
              </a:defRPr>
            </a:lvl1pPr>
            <a:lvl2pPr marL="530578" indent="-232938">
              <a:defRPr sz="2397"/>
            </a:lvl2pPr>
            <a:lvl3pPr marL="698811" indent="-168232">
              <a:tabLst/>
              <a:defRPr sz="1998"/>
            </a:lvl3pPr>
            <a:lvl4pPr marL="879984" indent="-181173">
              <a:defRPr/>
            </a:lvl4pPr>
            <a:lvl5pPr marL="1048216" indent="-16823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670273"/>
          </a:xfrm>
        </p:spPr>
        <p:txBody>
          <a:bodyPr wrap="square">
            <a:spAutoFit/>
          </a:bodyPr>
          <a:lstStyle>
            <a:lvl1pPr marL="0" indent="0">
              <a:spcBef>
                <a:spcPts val="1222"/>
              </a:spcBef>
              <a:buClr>
                <a:schemeClr val="tx2"/>
              </a:buClr>
              <a:buFontTx/>
              <a:buNone/>
              <a:defRPr sz="3595">
                <a:solidFill>
                  <a:srgbClr val="5C2D91"/>
                </a:solidFill>
              </a:defRPr>
            </a:lvl1pPr>
            <a:lvl2pPr marL="530578" indent="-232938">
              <a:defRPr sz="2397"/>
            </a:lvl2pPr>
            <a:lvl3pPr marL="698811" indent="-168232">
              <a:tabLst/>
              <a:defRPr sz="1998"/>
            </a:lvl3pPr>
            <a:lvl4pPr marL="879984" indent="-181173">
              <a:defRPr/>
            </a:lvl4pPr>
            <a:lvl5pPr marL="1048216" indent="-16823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49319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29999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2" baseline="0"/>
            </a:lvl1pPr>
          </a:lstStyle>
          <a:p>
            <a:r>
              <a:rPr lang="en-US" dirty="0"/>
              <a:t>Click to edit Master title style</a:t>
            </a:r>
          </a:p>
        </p:txBody>
      </p:sp>
      <p:pic>
        <p:nvPicPr>
          <p:cNvPr id="3" name="Picture 2"/>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4" name="Picture 3"/>
          <p:cNvPicPr>
            <a:picLocks noChangeAspect="1"/>
          </p:cNvPicPr>
          <p:nvPr userDrawn="1"/>
        </p:nvPicPr>
        <p:blipFill>
          <a:blip r:embed="rId3"/>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830340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13" t="16920" r="1912" b="920"/>
          <a:stretch/>
        </p:blipFill>
        <p:spPr>
          <a:xfrm>
            <a:off x="-1" y="-1"/>
            <a:ext cx="12434711" cy="6994525"/>
          </a:xfrm>
          <a:prstGeom prst="rect">
            <a:avLst/>
          </a:prstGeom>
        </p:spPr>
      </p:pic>
      <p:sp>
        <p:nvSpPr>
          <p:cNvPr id="9" name="Title 1"/>
          <p:cNvSpPr>
            <a:spLocks noGrp="1"/>
          </p:cNvSpPr>
          <p:nvPr>
            <p:ph type="title" hasCustomPrompt="1"/>
          </p:nvPr>
        </p:nvSpPr>
        <p:spPr bwMode="auto">
          <a:xfrm>
            <a:off x="274702" y="1668456"/>
            <a:ext cx="5486336" cy="1828800"/>
          </a:xfrm>
          <a:noFill/>
        </p:spPr>
        <p:txBody>
          <a:bodyPr lIns="146304" tIns="91440" rIns="146304" bIns="91440" anchor="t" anchorCtr="0"/>
          <a:lstStyle>
            <a:lvl1pPr>
              <a:defRPr sz="5400" spc="-100" baseline="0">
                <a:gradFill>
                  <a:gsLst>
                    <a:gs pos="93939">
                      <a:srgbClr val="525252"/>
                    </a:gs>
                    <a:gs pos="72727">
                      <a:srgbClr val="52525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97236"/>
            <a:ext cx="5487988" cy="1825625"/>
          </a:xfrm>
        </p:spPr>
        <p:txBody>
          <a:bodyPr tIns="109728" bIns="109728">
            <a:noAutofit/>
          </a:bodyPr>
          <a:lstStyle>
            <a:lvl1pPr marL="0" indent="0">
              <a:spcBef>
                <a:spcPts val="0"/>
              </a:spcBef>
              <a:buNone/>
              <a:defRPr sz="3200">
                <a:gradFill>
                  <a:gsLst>
                    <a:gs pos="93939">
                      <a:srgbClr val="525252"/>
                    </a:gs>
                    <a:gs pos="72727">
                      <a:srgbClr val="525252"/>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776"/>
            <a:ext cx="1828800" cy="391754"/>
          </a:xfrm>
          <a:prstGeom prst="rect">
            <a:avLst/>
          </a:prstGeom>
        </p:spPr>
      </p:pic>
    </p:spTree>
    <p:extLst>
      <p:ext uri="{BB962C8B-B14F-4D97-AF65-F5344CB8AC3E}">
        <p14:creationId xmlns:p14="http://schemas.microsoft.com/office/powerpoint/2010/main" val="9415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2" cy="1828800"/>
          </a:xfrm>
        </p:spPr>
        <p:txBody>
          <a:bodyPr/>
          <a:lstStyle>
            <a:lvl1pPr>
              <a:defRPr sz="5993" baseline="0"/>
            </a:lvl1pPr>
          </a:lstStyle>
          <a:p>
            <a:r>
              <a:rPr lang="en-US" dirty="0"/>
              <a:t>Click to edit Master title style</a:t>
            </a:r>
          </a:p>
        </p:txBody>
      </p:sp>
      <p:pic>
        <p:nvPicPr>
          <p:cNvPr id="5" name="Picture 4"/>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6" name="Picture 5"/>
          <p:cNvPicPr>
            <a:picLocks noChangeAspect="1"/>
          </p:cNvPicPr>
          <p:nvPr userDrawn="1"/>
        </p:nvPicPr>
        <p:blipFill>
          <a:blip r:embed="rId3"/>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73225411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2" cy="1828800"/>
          </a:xfrm>
        </p:spPr>
        <p:txBody>
          <a:bodyPr/>
          <a:lstStyle>
            <a:lvl1pPr>
              <a:defRPr sz="5993" baseline="0"/>
            </a:lvl1pPr>
          </a:lstStyle>
          <a:p>
            <a:r>
              <a:rPr lang="en-US" dirty="0"/>
              <a:t>Click to edit Master title style</a:t>
            </a:r>
          </a:p>
        </p:txBody>
      </p:sp>
    </p:spTree>
    <p:extLst>
      <p:ext uri="{BB962C8B-B14F-4D97-AF65-F5344CB8AC3E}">
        <p14:creationId xmlns:p14="http://schemas.microsoft.com/office/powerpoint/2010/main" val="258936062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2" cy="1828800"/>
          </a:xfrm>
        </p:spPr>
        <p:txBody>
          <a:bodyPr/>
          <a:lstStyle>
            <a:lvl1pPr>
              <a:defRPr sz="5993"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4509081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917575"/>
          </a:xfrm>
        </p:spPr>
        <p:txBody>
          <a:bodyPr/>
          <a:lstStyle>
            <a:lvl1pPr marL="233105" indent="-233105">
              <a:defRPr sz="5993"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060788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2125666"/>
            <a:ext cx="10058399" cy="917575"/>
          </a:xfrm>
        </p:spPr>
        <p:txBody>
          <a:bodyPr/>
          <a:lstStyle>
            <a:lvl1pPr marL="282263" indent="-282263">
              <a:tabLst>
                <a:tab pos="282263" algn="l"/>
              </a:tabLst>
              <a:defRPr sz="5993"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50"/>
            <a:ext cx="5486400" cy="1071123"/>
          </a:xfrm>
        </p:spPr>
        <p:txBody>
          <a:bodyPr/>
          <a:lstStyle>
            <a:lvl1pPr marL="0" indent="0">
              <a:spcBef>
                <a:spcPts val="0"/>
              </a:spcBef>
              <a:buNone/>
              <a:defRPr sz="319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3647909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6"/>
            <a:ext cx="11887200" cy="932788"/>
          </a:xfrm>
        </p:spPr>
        <p:txBody>
          <a:bodyPr/>
          <a:lstStyle>
            <a:lvl1pPr marL="0" indent="0">
              <a:buNone/>
              <a:defRPr sz="5394">
                <a:solidFill>
                  <a:srgbClr val="5C2D91"/>
                </a:solidFill>
              </a:defRPr>
            </a:lvl1pPr>
            <a:lvl2pPr marL="0" indent="0">
              <a:buFontTx/>
              <a:buNone/>
              <a:defRPr sz="1998"/>
            </a:lvl2pPr>
            <a:lvl3pPr marL="228347" indent="0">
              <a:buNone/>
              <a:defRPr/>
            </a:lvl3pPr>
            <a:lvl4pPr marL="456694" indent="0">
              <a:buNone/>
              <a:defRPr/>
            </a:lvl4pPr>
            <a:lvl5pPr marL="685041" indent="0">
              <a:buNone/>
              <a:defRPr/>
            </a:lvl5pPr>
          </a:lstStyle>
          <a:p>
            <a:pPr lvl="0"/>
            <a:r>
              <a:rPr lang="en-US" dirty="0"/>
              <a:t>Click to edit Master text styles</a:t>
            </a:r>
          </a:p>
        </p:txBody>
      </p:sp>
      <p:sp>
        <p:nvSpPr>
          <p:cNvPr id="4" name="Title 1"/>
          <p:cNvSpPr>
            <a:spLocks noGrp="1"/>
          </p:cNvSpPr>
          <p:nvPr>
            <p:ph type="title"/>
          </p:nvPr>
        </p:nvSpPr>
        <p:spPr>
          <a:xfrm>
            <a:off x="282576" y="1211266"/>
            <a:ext cx="11889564" cy="917575"/>
          </a:xfrm>
        </p:spPr>
        <p:txBody>
          <a:bodyPr/>
          <a:lstStyle>
            <a:lvl1pPr>
              <a:defRPr sz="7192" baseline="0">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18248739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0-50 Right Photo">
    <p:bg bwMode="auto">
      <p:bgPr>
        <a:solidFill>
          <a:srgbClr val="5C2D9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5993" spc="-101"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5" y="4868867"/>
            <a:ext cx="5485039" cy="914399"/>
          </a:xfrm>
        </p:spPr>
        <p:txBody>
          <a:bodyPr tIns="109728" bIns="109728">
            <a:noAutofit/>
          </a:bodyPr>
          <a:lstStyle>
            <a:lvl1pPr marL="0" indent="0">
              <a:spcBef>
                <a:spcPts val="0"/>
              </a:spcBef>
              <a:buNone/>
              <a:defRPr sz="3196">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4" y="6182442"/>
            <a:ext cx="1552931" cy="332659"/>
          </a:xfrm>
          <a:prstGeom prst="rect">
            <a:avLst/>
          </a:prstGeom>
        </p:spPr>
      </p:pic>
      <p:sp>
        <p:nvSpPr>
          <p:cNvPr id="7" name="Picture Placeholder 4"/>
          <p:cNvSpPr>
            <a:spLocks noGrp="1"/>
          </p:cNvSpPr>
          <p:nvPr>
            <p:ph type="pic" sz="quarter" idx="10"/>
          </p:nvPr>
        </p:nvSpPr>
        <p:spPr bwMode="ltGray">
          <a:xfrm>
            <a:off x="6219825" y="1938"/>
            <a:ext cx="6216650" cy="6992587"/>
          </a:xfrm>
          <a:blipFill>
            <a:blip r:embed="rId3"/>
            <a:srcRect/>
            <a:stretch>
              <a:fillRect l="-1493" r="-59250"/>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74254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50-50 Right Phot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2859"/>
          </a:xfrm>
        </p:spPr>
        <p:txBody>
          <a:bodyPr>
            <a:spAutoFit/>
          </a:bodyPr>
          <a:lstStyle>
            <a:lvl1pPr>
              <a:defRPr sz="6593" baseline="0">
                <a:solidFill>
                  <a:schemeClr val="bg1">
                    <a:lumMod val="75000"/>
                  </a:schemeClr>
                </a:soli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rcRect/>
            <a:stretch>
              <a:fillRect l="-1493" r="-59250"/>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53734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97435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5536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485800"/>
            <a:ext cx="1828800" cy="391754"/>
          </a:xfrm>
          <a:prstGeom prst="rect">
            <a:avLst/>
          </a:prstGeom>
        </p:spPr>
      </p:pic>
    </p:spTree>
    <p:extLst>
      <p:ext uri="{BB962C8B-B14F-4D97-AF65-F5344CB8AC3E}">
        <p14:creationId xmlns:p14="http://schemas.microsoft.com/office/powerpoint/2010/main" val="2699450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85497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hoto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24211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Blank Photo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18085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Blank Photo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4178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6"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247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9128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 y="1589"/>
            <a:ext cx="12429518" cy="6999927"/>
          </a:xfrm>
          <a:prstGeom prst="rect">
            <a:avLst/>
          </a:prstGeom>
          <a:noFill/>
          <a:ln>
            <a:noFill/>
          </a:ln>
        </p:spPr>
      </p:pic>
      <p:pic>
        <p:nvPicPr>
          <p:cNvPr id="5"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32858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5" name="Text Box 3"/>
          <p:cNvSpPr txBox="1">
            <a:spLocks noChangeArrowheads="1"/>
          </p:cNvSpPr>
          <p:nvPr userDrawn="1"/>
        </p:nvSpPr>
        <p:spPr bwMode="blackWhite">
          <a:xfrm>
            <a:off x="279886" y="6079000"/>
            <a:ext cx="10961779" cy="618994"/>
          </a:xfrm>
          <a:prstGeom prst="rect">
            <a:avLst/>
          </a:prstGeom>
        </p:spPr>
        <p:txBody>
          <a:bodyPr vert="horz" wrap="square" lIns="182670" tIns="146136" rIns="182670" bIns="146136" numCol="1" anchor="t" anchorCtr="0" compatLnSpc="1">
            <a:prstTxWarp prst="textNoShape">
              <a:avLst/>
            </a:prstTxWarp>
            <a:spAutoFit/>
          </a:bodyPr>
          <a:lstStyle/>
          <a:p>
            <a:pPr defTabSz="931259" eaLnBrk="0" hangingPunct="0"/>
            <a:r>
              <a:rPr lang="en-US" sz="700" dirty="0">
                <a:gradFill>
                  <a:gsLst>
                    <a:gs pos="0">
                      <a:schemeClr val="tx1"/>
                    </a:gs>
                    <a:gs pos="100000">
                      <a:schemeClr val="tx1"/>
                    </a:gs>
                  </a:gsLst>
                  <a:lin ang="5400000" scaled="0"/>
                </a:gradFill>
                <a:cs typeface="Segoe UI" pitchFamily="34" charset="0"/>
              </a:rPr>
              <a:t>© 2015 Microsoft Corporation. All rights reserved. Microsoft, Windows, and other product names are or may be registered trademarks and/or trademarks in the U.S. and/or other countries.</a:t>
            </a:r>
          </a:p>
          <a:p>
            <a:pPr defTabSz="931259"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7351808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34259790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383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16663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110662"/>
            <a:ext cx="11375536" cy="1538127"/>
          </a:xfrm>
          <a:prstGeom prst="rect">
            <a:avLst/>
          </a:prstGeom>
        </p:spPr>
        <p:txBody>
          <a:bodyPr/>
          <a:lstStyle>
            <a:lvl1pPr marL="0" indent="0">
              <a:spcBef>
                <a:spcPts val="2445"/>
              </a:spcBef>
              <a:buNone/>
              <a:defRPr sz="3871">
                <a:gradFill>
                  <a:gsLst>
                    <a:gs pos="100000">
                      <a:schemeClr val="tx2"/>
                    </a:gs>
                    <a:gs pos="0">
                      <a:schemeClr val="tx2"/>
                    </a:gs>
                  </a:gsLst>
                  <a:lin ang="5400000" scaled="0"/>
                </a:gradFill>
                <a:latin typeface="+mj-lt"/>
              </a:defRPr>
            </a:lvl1pPr>
            <a:lvl2pPr marL="0" indent="0">
              <a:buNone/>
              <a:defRPr sz="2038">
                <a:gradFill>
                  <a:gsLst>
                    <a:gs pos="100000">
                      <a:schemeClr val="tx1"/>
                    </a:gs>
                    <a:gs pos="6000">
                      <a:schemeClr val="tx1"/>
                    </a:gs>
                  </a:gsLst>
                  <a:lin ang="5400000" scaled="0"/>
                </a:gradFill>
              </a:defRPr>
            </a:lvl2pPr>
            <a:lvl3pPr marL="236132" indent="0">
              <a:buNone/>
              <a:defRPr sz="1630">
                <a:gradFill>
                  <a:gsLst>
                    <a:gs pos="100000">
                      <a:schemeClr val="tx1"/>
                    </a:gs>
                    <a:gs pos="6000">
                      <a:schemeClr val="tx1"/>
                    </a:gs>
                  </a:gsLst>
                  <a:lin ang="5400000" scaled="0"/>
                </a:gradFill>
              </a:defRPr>
            </a:lvl3pPr>
            <a:lvl4pPr marL="465795" indent="0">
              <a:buNone/>
              <a:defRPr sz="1223">
                <a:gradFill>
                  <a:gsLst>
                    <a:gs pos="100000">
                      <a:schemeClr val="tx1"/>
                    </a:gs>
                    <a:gs pos="6000">
                      <a:schemeClr val="tx1"/>
                    </a:gs>
                  </a:gsLst>
                  <a:lin ang="5400000" scaled="0"/>
                </a:gradFill>
              </a:defRPr>
            </a:lvl4pPr>
            <a:lvl5pPr marL="706780" indent="0">
              <a:buNone/>
              <a:defRPr sz="1019">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0616893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8986251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3">
    <p:bg>
      <p:bgPr>
        <a:solidFill>
          <a:srgbClr val="187DC5"/>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322705" y="6303418"/>
            <a:ext cx="1900627" cy="53205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p:cNvSpPr>
            <a:spLocks noGrp="1"/>
          </p:cNvSpPr>
          <p:nvPr>
            <p:ph type="body" sz="quarter" idx="13" hasCustomPrompt="1"/>
          </p:nvPr>
        </p:nvSpPr>
        <p:spPr>
          <a:xfrm>
            <a:off x="998580" y="3172132"/>
            <a:ext cx="10445796" cy="339017"/>
          </a:xfrm>
        </p:spPr>
        <p:txBody>
          <a:bodyPr>
            <a:spAutoFit/>
          </a:bodyPr>
          <a:lstStyle>
            <a:lvl1pPr marL="0" indent="0">
              <a:spcBef>
                <a:spcPts val="0"/>
              </a:spcBef>
              <a:buNone/>
              <a:defRPr sz="2445" spc="-71" baseline="0">
                <a:solidFill>
                  <a:schemeClr val="bg1"/>
                </a:solidFill>
                <a:latin typeface="+mj-lt"/>
              </a:defRPr>
            </a:lvl1pPr>
          </a:lstStyle>
          <a:p>
            <a:pPr lvl="0"/>
            <a:r>
              <a:rPr lang="en-US" dirty="0"/>
              <a:t>Speaker Title</a:t>
            </a:r>
          </a:p>
        </p:txBody>
      </p:sp>
      <p:sp>
        <p:nvSpPr>
          <p:cNvPr id="7" name="Title 1"/>
          <p:cNvSpPr>
            <a:spLocks noGrp="1"/>
          </p:cNvSpPr>
          <p:nvPr>
            <p:ph type="title"/>
          </p:nvPr>
        </p:nvSpPr>
        <p:spPr>
          <a:xfrm>
            <a:off x="998580" y="2513135"/>
            <a:ext cx="11375536" cy="593278"/>
          </a:xfrm>
        </p:spPr>
        <p:txBody>
          <a:bodyPr/>
          <a:lstStyle>
            <a:lvl1pPr>
              <a:defRPr sz="427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71809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6000" spc="-100"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74556060"/>
      </p:ext>
    </p:extLst>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96144" y="668215"/>
            <a:ext cx="9144972" cy="6326310"/>
          </a:xfrm>
          <a:prstGeom prst="rect">
            <a:avLst/>
          </a:prstGeom>
        </p:spPr>
      </p:pic>
      <p:sp>
        <p:nvSpPr>
          <p:cNvPr id="6" name="Rectangle 5"/>
          <p:cNvSpPr/>
          <p:nvPr userDrawn="1"/>
        </p:nvSpPr>
        <p:spPr bwMode="ltGray">
          <a:xfrm>
            <a:off x="274702" y="2117165"/>
            <a:ext cx="6862697" cy="3644901"/>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4348157"/>
            <a:ext cx="6399213" cy="1264677"/>
          </a:xfrm>
          <a:noFill/>
        </p:spPr>
        <p:txBody>
          <a:bodyPr tIns="109728" bIns="109728">
            <a:noAutofit/>
          </a:bodyPr>
          <a:lstStyle>
            <a:lvl1pPr marL="0" indent="0">
              <a:spcBef>
                <a:spcPts val="0"/>
              </a:spcBef>
              <a:buNone/>
              <a:defRPr sz="3600"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74703" y="2336799"/>
            <a:ext cx="6621397" cy="2011358"/>
          </a:xfrm>
          <a:noFill/>
        </p:spPr>
        <p:txBody>
          <a:bodyPr anchorCtr="0"/>
          <a:lstStyle>
            <a:lvl1pPr>
              <a:defRPr sz="6000" spc="-1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1699433"/>
      </p:ext>
    </p:extLst>
  </p:cSld>
  <p:clrMapOvr>
    <a:masterClrMapping/>
  </p:clrMapOvr>
  <p:transition spd="slow"/>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365760" bIns="365760"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r>
              <a:rPr lang="en-US" sz="660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3"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4835073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82563" y="1576388"/>
            <a:ext cx="12070648" cy="3657600"/>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702" y="2123084"/>
            <a:ext cx="9143936" cy="1831379"/>
          </a:xfrm>
          <a:noFill/>
        </p:spPr>
        <p:txBody>
          <a:bodyPr anchorCtr="0"/>
          <a:lstStyle>
            <a:lvl1pPr>
              <a:defRPr sz="6000" spc="-100"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82230" y="3771579"/>
            <a:ext cx="9143936" cy="1828801"/>
          </a:xfrm>
          <a:noFill/>
        </p:spPr>
        <p:txBody>
          <a:bodyPr tIns="109728"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923998136"/>
      </p:ext>
    </p:extLst>
  </p:cSld>
  <p:clrMapOvr>
    <a:masterClrMapping/>
  </p:clrMapOvr>
  <p:transition spd="slow"/>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88189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20273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77375"/>
          </a:xfrm>
          <a:noFill/>
        </p:spPr>
        <p:txBody>
          <a:bodyPr anchorCtr="0"/>
          <a:lstStyle>
            <a:lvl1pPr>
              <a:defRPr sz="7200" spc="-100"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8" y="3672920"/>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Click to edit Master text</a:t>
            </a:r>
          </a:p>
        </p:txBody>
      </p:sp>
    </p:spTree>
    <p:extLst>
      <p:ext uri="{BB962C8B-B14F-4D97-AF65-F5344CB8AC3E}">
        <p14:creationId xmlns:p14="http://schemas.microsoft.com/office/powerpoint/2010/main" val="3715658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066932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00980"/>
          </a:xfrm>
          <a:noFill/>
        </p:spPr>
        <p:txBody>
          <a:bodyPr anchorCtr="0"/>
          <a:lstStyle>
            <a:lvl1pPr>
              <a:defRPr sz="7200" spc="-100"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8" y="4596525"/>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Click to edit Master text</a:t>
            </a:r>
          </a:p>
        </p:txBody>
      </p:sp>
    </p:spTree>
    <p:extLst>
      <p:ext uri="{BB962C8B-B14F-4D97-AF65-F5344CB8AC3E}">
        <p14:creationId xmlns:p14="http://schemas.microsoft.com/office/powerpoint/2010/main" val="372226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65864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675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703" y="2125663"/>
            <a:ext cx="5486335" cy="3657600"/>
          </a:xfrm>
          <a:solidFill>
            <a:schemeClr val="tx2"/>
          </a:solidFill>
        </p:spPr>
        <p:txBody>
          <a:bodyPr lIns="146304" tIns="91440" rIns="146304" bIns="91440" anchor="t" anchorCtr="0"/>
          <a:lstStyle>
            <a:lvl1pPr>
              <a:defRPr sz="6000" spc="-100" baseline="0">
                <a:solidFill>
                  <a:schemeClr val="bg1"/>
                </a:solidFill>
              </a:defRPr>
            </a:lvl1pPr>
          </a:lstStyle>
          <a:p>
            <a:r>
              <a:rPr lang="en-US" dirty="0"/>
              <a:t>Pull quote</a:t>
            </a:r>
          </a:p>
        </p:txBody>
      </p:sp>
    </p:spTree>
    <p:extLst>
      <p:ext uri="{BB962C8B-B14F-4D97-AF65-F5344CB8AC3E}">
        <p14:creationId xmlns:p14="http://schemas.microsoft.com/office/powerpoint/2010/main" val="332285492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4320" y="296897"/>
            <a:ext cx="11887518" cy="2297013"/>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928096"/>
            <a:ext cx="11887200" cy="627864"/>
          </a:xfrm>
        </p:spPr>
        <p:txBody>
          <a:bodyPr/>
          <a:lstStyle>
            <a:lvl1pPr marL="285750" indent="-285750">
              <a:buFont typeface="Arial" panose="020B0604020202020204" pitchFamily="34" charset="0"/>
              <a:buChar char="•"/>
              <a:defRPr sz="32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522127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823641" y="2830172"/>
            <a:ext cx="4612834" cy="4164353"/>
          </a:xfrm>
          <a:prstGeom prst="rect">
            <a:avLst/>
          </a:prstGeom>
        </p:spPr>
      </p:pic>
      <p:sp>
        <p:nvSpPr>
          <p:cNvPr id="2" name="Title 1"/>
          <p:cNvSpPr>
            <a:spLocks noGrp="1"/>
          </p:cNvSpPr>
          <p:nvPr>
            <p:ph type="title"/>
          </p:nvPr>
        </p:nvSpPr>
        <p:spPr>
          <a:xfrm>
            <a:off x="274639" y="1241426"/>
            <a:ext cx="5486399" cy="917575"/>
          </a:xfrm>
        </p:spPr>
        <p:txBody>
          <a:bodyPr/>
          <a:lstStyle>
            <a:lvl1pPr>
              <a:defRPr sz="660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8042987" y="967"/>
            <a:ext cx="4393488" cy="6993557"/>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664676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828817"/>
            <a:ext cx="4614333" cy="4165707"/>
          </a:xfrm>
          <a:prstGeom prst="rect">
            <a:avLst/>
          </a:prstGeom>
        </p:spPr>
      </p:pic>
      <p:sp>
        <p:nvSpPr>
          <p:cNvPr id="2" name="Title 1"/>
          <p:cNvSpPr>
            <a:spLocks noGrp="1"/>
          </p:cNvSpPr>
          <p:nvPr>
            <p:ph type="title"/>
          </p:nvPr>
        </p:nvSpPr>
        <p:spPr>
          <a:xfrm>
            <a:off x="5107897" y="1241426"/>
            <a:ext cx="5486399" cy="917575"/>
          </a:xfrm>
        </p:spPr>
        <p:txBody>
          <a:bodyPr/>
          <a:lstStyle>
            <a:lvl1pPr>
              <a:defRPr sz="660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0" y="968"/>
            <a:ext cx="4391899" cy="699452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9866840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179058"/>
          </a:xfrm>
        </p:spPr>
        <p:txBody>
          <a:bodyPr/>
          <a:lstStyle>
            <a:lvl1pPr marL="0" indent="0">
              <a:spcBef>
                <a:spcPts val="1000"/>
              </a:spcBef>
              <a:spcAft>
                <a:spcPts val="1200"/>
              </a:spcAft>
              <a:buNone/>
              <a:defRPr>
                <a:solidFill>
                  <a:srgbClr val="505050"/>
                </a:solidFill>
              </a:defRPr>
            </a:lvl1pPr>
            <a:lvl2pPr marL="0" indent="0">
              <a:buFontTx/>
              <a:buNone/>
              <a:defRPr sz="2000">
                <a:solidFill>
                  <a:srgbClr val="505050"/>
                </a:solidFill>
              </a:defRPr>
            </a:lvl2pPr>
            <a:lvl3pPr marL="228600" indent="0">
              <a:buNone/>
              <a:defRPr>
                <a:solidFill>
                  <a:srgbClr val="505050"/>
                </a:solidFill>
              </a:defRPr>
            </a:lvl3pPr>
            <a:lvl4pPr marL="457200" indent="0">
              <a:buNone/>
              <a:defRPr>
                <a:solidFill>
                  <a:srgbClr val="505050"/>
                </a:solidFill>
              </a:defRPr>
            </a:lvl4pPr>
            <a:lvl5pPr marL="68580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231033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882313" y="296863"/>
            <a:ext cx="12763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5274"/>
            <a:ext cx="9052524" cy="1190330"/>
          </a:xfrm>
        </p:spPr>
        <p:txBody>
          <a:bodyPr/>
          <a:lstStyle/>
          <a:p>
            <a:r>
              <a:rPr lang="en-US"/>
              <a:t>Click to edit Master title style</a:t>
            </a:r>
          </a:p>
        </p:txBody>
      </p:sp>
    </p:spTree>
    <p:extLst>
      <p:ext uri="{BB962C8B-B14F-4D97-AF65-F5344CB8AC3E}">
        <p14:creationId xmlns:p14="http://schemas.microsoft.com/office/powerpoint/2010/main" val="410354613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25243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099260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467145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749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275451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00939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97254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782816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0473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85308138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74320" y="1677796"/>
            <a:ext cx="4572318" cy="4572000"/>
          </a:xfrm>
          <a:prstGeom prst="rect">
            <a:avLst/>
          </a:prstGeom>
          <a:solidFill>
            <a:schemeClr val="tx2"/>
          </a:solidFill>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dirty="0">
              <a:solidFill>
                <a:schemeClr val="bg1"/>
              </a:solidFill>
            </a:endParaRPr>
          </a:p>
        </p:txBody>
      </p:sp>
      <p:sp>
        <p:nvSpPr>
          <p:cNvPr id="5" name="Text Placeholder 4"/>
          <p:cNvSpPr>
            <a:spLocks noGrp="1"/>
          </p:cNvSpPr>
          <p:nvPr>
            <p:ph type="body" sz="quarter" idx="10" hasCustomPrompt="1"/>
          </p:nvPr>
        </p:nvSpPr>
        <p:spPr>
          <a:xfrm>
            <a:off x="5291138" y="1677988"/>
            <a:ext cx="6408737" cy="697627"/>
          </a:xfrm>
        </p:spPr>
        <p:txBody>
          <a:bodyPr/>
          <a:lstStyle>
            <a:lvl1pPr marL="0" marR="0" indent="0" algn="l" defTabSz="931863" rtl="0" eaLnBrk="1" fontAlgn="base" latinLnBrk="0" hangingPunct="1">
              <a:lnSpc>
                <a:spcPts val="4000"/>
              </a:lnSpc>
              <a:spcBef>
                <a:spcPts val="1000"/>
              </a:spcBef>
              <a:spcAft>
                <a:spcPts val="2000"/>
              </a:spcAft>
              <a:buClrTx/>
              <a:buSzPct val="90000"/>
              <a:buFont typeface="Arial" pitchFamily="34" charset="0"/>
              <a:buNone/>
              <a:tabLst/>
              <a:defRPr sz="3200"/>
            </a:lvl1pPr>
          </a:lstStyle>
          <a:p>
            <a:pPr lvl="0"/>
            <a:r>
              <a:rPr lang="en-US" dirty="0"/>
              <a:t>Segoe UI light 32pt</a:t>
            </a:r>
          </a:p>
        </p:txBody>
      </p:sp>
      <p:sp>
        <p:nvSpPr>
          <p:cNvPr id="6" name="Text Placeholder 5"/>
          <p:cNvSpPr>
            <a:spLocks noGrp="1"/>
          </p:cNvSpPr>
          <p:nvPr>
            <p:ph type="body" sz="quarter" idx="11" hasCustomPrompt="1"/>
          </p:nvPr>
        </p:nvSpPr>
        <p:spPr>
          <a:xfrm>
            <a:off x="515938" y="1897063"/>
            <a:ext cx="4056062" cy="1292662"/>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69950199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38" y="1343025"/>
            <a:ext cx="5053012" cy="627864"/>
          </a:xfrm>
        </p:spPr>
        <p:txBody>
          <a:bodyPr/>
          <a:lstStyle>
            <a:lvl1pPr marL="0" indent="0">
              <a:buNone/>
              <a:defRPr sz="3200">
                <a:solidFill>
                  <a:srgbClr val="505050"/>
                </a:solidFill>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Click to edit Master</a:t>
            </a:r>
          </a:p>
        </p:txBody>
      </p:sp>
    </p:spTree>
    <p:extLst>
      <p:ext uri="{BB962C8B-B14F-4D97-AF65-F5344CB8AC3E}">
        <p14:creationId xmlns:p14="http://schemas.microsoft.com/office/powerpoint/2010/main" val="364950564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974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650012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34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117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89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864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fontAlgn="base">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20081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45563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621530"/>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2"/>
            <a:ext cx="11375536" cy="2228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289965"/>
      </p:ext>
    </p:extLst>
  </p:cSld>
  <p:clrMapOvr>
    <a:masterClrMapping/>
  </p:clrMapOvr>
  <p:transition spd="slow">
    <p:push dir="u"/>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2125666"/>
            <a:ext cx="10058399" cy="917575"/>
          </a:xfrm>
        </p:spPr>
        <p:txBody>
          <a:bodyPr/>
          <a:lstStyle>
            <a:lvl1pPr marL="282263" indent="-282263">
              <a:tabLst>
                <a:tab pos="282263" algn="l"/>
              </a:tabLst>
              <a:defRPr sz="5993"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50"/>
            <a:ext cx="5486400" cy="1071123"/>
          </a:xfrm>
        </p:spPr>
        <p:txBody>
          <a:bodyPr/>
          <a:lstStyle>
            <a:lvl1pPr marL="0" indent="0">
              <a:spcBef>
                <a:spcPts val="0"/>
              </a:spcBef>
              <a:buNone/>
              <a:defRPr sz="319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2038393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61592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667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82759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6471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489924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08465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5920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16635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17143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44996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6357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4445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8502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111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65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65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251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1857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1591409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9675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9978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9436426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823816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99825638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4145543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34027887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47114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5039275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834744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68127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793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98246765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9987809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39127721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97630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598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505050"/>
                </a:solidFill>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rgbClr val="505050"/>
                </a:solidFill>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6DC2E9"/>
              </a:solidFill>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40762303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1045179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73524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105474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3502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48208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245857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6849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84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9049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813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34801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49274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3614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7907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41048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981580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43090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05661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735894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959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5606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51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496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397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416711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700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436475" cy="6994525"/>
          </a:xfrm>
        </p:spPr>
        <p:txBody>
          <a:bodyPr/>
          <a:lstStyle/>
          <a:p>
            <a:endParaRPr lang="en-US"/>
          </a:p>
        </p:txBody>
      </p:sp>
      <p:sp>
        <p:nvSpPr>
          <p:cNvPr id="20" name="Rectangle 19"/>
          <p:cNvSpPr/>
          <p:nvPr userDrawn="1"/>
        </p:nvSpPr>
        <p:spPr>
          <a:xfrm>
            <a:off x="0" y="0"/>
            <a:ext cx="12436475" cy="6994525"/>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E4DED8"/>
              </a:solidFill>
            </a:endParaRPr>
          </a:p>
        </p:txBody>
      </p:sp>
      <p:sp>
        <p:nvSpPr>
          <p:cNvPr id="4" name="Text Placeholder 3"/>
          <p:cNvSpPr>
            <a:spLocks noGrp="1"/>
          </p:cNvSpPr>
          <p:nvPr>
            <p:ph type="body" sz="quarter" idx="10" hasCustomPrompt="1"/>
          </p:nvPr>
        </p:nvSpPr>
        <p:spPr>
          <a:xfrm>
            <a:off x="2014912" y="2907679"/>
            <a:ext cx="8364547" cy="932603"/>
          </a:xfrm>
        </p:spPr>
        <p:txBody>
          <a:bodyPr>
            <a:noAutofit/>
          </a:bodyPr>
          <a:lstStyle>
            <a:lvl1pPr algn="ctr">
              <a:defRPr sz="8159" b="1" i="1">
                <a:solidFill>
                  <a:schemeClr val="accent1"/>
                </a:solidFill>
                <a:latin typeface="+mj-lt"/>
              </a:defRPr>
            </a:lvl1pPr>
            <a:lvl2pPr>
              <a:defRPr sz="8975">
                <a:solidFill>
                  <a:schemeClr val="accent1"/>
                </a:solidFill>
                <a:latin typeface="+mj-lt"/>
              </a:defRPr>
            </a:lvl2pPr>
            <a:lvl3pPr>
              <a:defRPr sz="8975">
                <a:solidFill>
                  <a:schemeClr val="accent1"/>
                </a:solidFill>
                <a:latin typeface="+mj-lt"/>
              </a:defRPr>
            </a:lvl3pPr>
            <a:lvl4pPr>
              <a:defRPr sz="8975">
                <a:solidFill>
                  <a:schemeClr val="accent1"/>
                </a:solidFill>
                <a:latin typeface="+mj-lt"/>
              </a:defRPr>
            </a:lvl4pPr>
            <a:lvl5pPr>
              <a:defRPr sz="8975">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3000623" y="2486596"/>
            <a:ext cx="6393125" cy="952033"/>
          </a:xfrm>
        </p:spPr>
        <p:txBody>
          <a:bodyPr>
            <a:noAutofit/>
          </a:bodyPr>
          <a:lstStyle>
            <a:lvl1pPr algn="ctr">
              <a:defRPr sz="3672" spc="612">
                <a:solidFill>
                  <a:schemeClr val="accent1"/>
                </a:solidFill>
                <a:latin typeface="+mn-lt"/>
              </a:defRPr>
            </a:lvl1pPr>
            <a:lvl2pPr>
              <a:defRPr sz="3672">
                <a:solidFill>
                  <a:schemeClr val="accent1"/>
                </a:solidFill>
                <a:latin typeface="+mn-lt"/>
              </a:defRPr>
            </a:lvl2pPr>
            <a:lvl3pPr>
              <a:defRPr sz="3672">
                <a:solidFill>
                  <a:schemeClr val="accent1"/>
                </a:solidFill>
                <a:latin typeface="+mn-lt"/>
              </a:defRPr>
            </a:lvl3pPr>
            <a:lvl4pPr>
              <a:defRPr sz="3672">
                <a:solidFill>
                  <a:schemeClr val="accent1"/>
                </a:solidFill>
                <a:latin typeface="+mn-lt"/>
              </a:defRPr>
            </a:lvl4pPr>
            <a:lvl5pPr>
              <a:defRPr sz="3672">
                <a:solidFill>
                  <a:schemeClr val="accent1"/>
                </a:solidFill>
                <a:latin typeface="+mn-lt"/>
              </a:defRPr>
            </a:lvl5pPr>
          </a:lstStyle>
          <a:p>
            <a:pPr lvl="0"/>
            <a:r>
              <a:rPr lang="en-US" dirty="0"/>
              <a:t>&lt;NAME&gt;</a:t>
            </a:r>
          </a:p>
        </p:txBody>
      </p:sp>
      <p:grpSp>
        <p:nvGrpSpPr>
          <p:cNvPr id="11" name="Group 10"/>
          <p:cNvGrpSpPr/>
          <p:nvPr userDrawn="1"/>
        </p:nvGrpSpPr>
        <p:grpSpPr>
          <a:xfrm>
            <a:off x="5124510" y="4932287"/>
            <a:ext cx="2118369" cy="324858"/>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algn="ctr"/>
              <a:endParaRPr lang="en-US" sz="1836">
                <a:solidFill>
                  <a:srgbClr val="E4DED8"/>
                </a:solidFill>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22" kern="0" dirty="0">
                  <a:solidFill>
                    <a:srgbClr val="FBFBFB"/>
                  </a:solidFill>
                </a:rPr>
                <a:t>MICROSOFT 2015</a:t>
              </a:r>
            </a:p>
          </p:txBody>
        </p:sp>
      </p:grpSp>
    </p:spTree>
    <p:extLst>
      <p:ext uri="{BB962C8B-B14F-4D97-AF65-F5344CB8AC3E}">
        <p14:creationId xmlns:p14="http://schemas.microsoft.com/office/powerpoint/2010/main" val="13481523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436475" cy="6994525"/>
          </a:xfrm>
        </p:spPr>
        <p:txBody>
          <a:bodyPr/>
          <a:lstStyle/>
          <a:p>
            <a:endParaRPr lang="en-US"/>
          </a:p>
        </p:txBody>
      </p:sp>
      <p:sp>
        <p:nvSpPr>
          <p:cNvPr id="4" name="Text Placeholder 3"/>
          <p:cNvSpPr>
            <a:spLocks noGrp="1"/>
          </p:cNvSpPr>
          <p:nvPr>
            <p:ph type="body" sz="quarter" idx="10" hasCustomPrompt="1"/>
          </p:nvPr>
        </p:nvSpPr>
        <p:spPr>
          <a:xfrm>
            <a:off x="2014912" y="2907679"/>
            <a:ext cx="8364547" cy="932603"/>
          </a:xfrm>
        </p:spPr>
        <p:txBody>
          <a:bodyPr>
            <a:noAutofit/>
          </a:bodyPr>
          <a:lstStyle>
            <a:lvl1pPr algn="ctr">
              <a:defRPr sz="8159" b="1" i="1">
                <a:solidFill>
                  <a:schemeClr val="accent1"/>
                </a:solidFill>
                <a:latin typeface="+mj-lt"/>
              </a:defRPr>
            </a:lvl1pPr>
            <a:lvl2pPr>
              <a:defRPr sz="8975">
                <a:solidFill>
                  <a:schemeClr val="accent1"/>
                </a:solidFill>
                <a:latin typeface="+mj-lt"/>
              </a:defRPr>
            </a:lvl2pPr>
            <a:lvl3pPr>
              <a:defRPr sz="8975">
                <a:solidFill>
                  <a:schemeClr val="accent1"/>
                </a:solidFill>
                <a:latin typeface="+mj-lt"/>
              </a:defRPr>
            </a:lvl3pPr>
            <a:lvl4pPr>
              <a:defRPr sz="8975">
                <a:solidFill>
                  <a:schemeClr val="accent1"/>
                </a:solidFill>
                <a:latin typeface="+mj-lt"/>
              </a:defRPr>
            </a:lvl4pPr>
            <a:lvl5pPr>
              <a:defRPr sz="8975">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3000623" y="2486596"/>
            <a:ext cx="6393125" cy="952033"/>
          </a:xfrm>
        </p:spPr>
        <p:txBody>
          <a:bodyPr>
            <a:noAutofit/>
          </a:bodyPr>
          <a:lstStyle>
            <a:lvl1pPr algn="ctr">
              <a:defRPr sz="3672" spc="612">
                <a:solidFill>
                  <a:schemeClr val="accent1"/>
                </a:solidFill>
                <a:latin typeface="+mn-lt"/>
              </a:defRPr>
            </a:lvl1pPr>
            <a:lvl2pPr>
              <a:defRPr sz="3672">
                <a:solidFill>
                  <a:schemeClr val="accent1"/>
                </a:solidFill>
                <a:latin typeface="+mn-lt"/>
              </a:defRPr>
            </a:lvl2pPr>
            <a:lvl3pPr>
              <a:defRPr sz="3672">
                <a:solidFill>
                  <a:schemeClr val="accent1"/>
                </a:solidFill>
                <a:latin typeface="+mn-lt"/>
              </a:defRPr>
            </a:lvl3pPr>
            <a:lvl4pPr>
              <a:defRPr sz="3672">
                <a:solidFill>
                  <a:schemeClr val="accent1"/>
                </a:solidFill>
                <a:latin typeface="+mn-lt"/>
              </a:defRPr>
            </a:lvl4pPr>
            <a:lvl5pPr>
              <a:defRPr sz="3672">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26568319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87856" y="2715236"/>
            <a:ext cx="10882379" cy="932603"/>
          </a:xfrm>
        </p:spPr>
        <p:txBody>
          <a:bodyPr>
            <a:noAutofit/>
          </a:bodyPr>
          <a:lstStyle>
            <a:lvl1pPr algn="l">
              <a:defRPr sz="8159" b="0" i="0">
                <a:solidFill>
                  <a:schemeClr val="accent1"/>
                </a:solidFill>
                <a:latin typeface="+mj-lt"/>
              </a:defRPr>
            </a:lvl1pPr>
            <a:lvl2pPr>
              <a:defRPr sz="8975">
                <a:solidFill>
                  <a:schemeClr val="accent1"/>
                </a:solidFill>
                <a:latin typeface="+mj-lt"/>
              </a:defRPr>
            </a:lvl2pPr>
            <a:lvl3pPr>
              <a:defRPr sz="8975">
                <a:solidFill>
                  <a:schemeClr val="accent1"/>
                </a:solidFill>
                <a:latin typeface="+mj-lt"/>
              </a:defRPr>
            </a:lvl3pPr>
            <a:lvl4pPr>
              <a:defRPr sz="8975">
                <a:solidFill>
                  <a:schemeClr val="accent1"/>
                </a:solidFill>
                <a:latin typeface="+mj-lt"/>
              </a:defRPr>
            </a:lvl4pPr>
            <a:lvl5pPr>
              <a:defRPr sz="8975">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86232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65053" y="2568707"/>
            <a:ext cx="6706369" cy="1351952"/>
          </a:xfrm>
        </p:spPr>
        <p:txBody>
          <a:bodyPr anchor="b">
            <a:normAutofit/>
          </a:bodyPr>
          <a:lstStyle>
            <a:lvl1pPr>
              <a:lnSpc>
                <a:spcPts val="3876"/>
              </a:lnSpc>
              <a:defRPr sz="2856" spc="408"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4012707" y="4291838"/>
            <a:ext cx="4411062" cy="351750"/>
          </a:xfrm>
        </p:spPr>
        <p:txBody>
          <a:bodyPr/>
          <a:lstStyle>
            <a:lvl1pPr algn="ctr">
              <a:defRPr sz="1632" b="1" spc="306">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0622973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7443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684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5435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1567973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32145A"/>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81122"/>
            <a:ext cx="4730782" cy="1479006"/>
          </a:xfrm>
          <a:prstGeom prst="rect">
            <a:avLst/>
          </a:prstGeom>
        </p:spPr>
        <p:txBody>
          <a:bodyPr wrap="none" anchor="ctr">
            <a:spAutoFit/>
          </a:bodyPr>
          <a:lstStyle/>
          <a:p>
            <a:pPr algn="l" defTabSz="1165834">
              <a:lnSpc>
                <a:spcPct val="90000"/>
              </a:lnSpc>
              <a:spcBef>
                <a:spcPct val="0"/>
              </a:spcBef>
            </a:pPr>
            <a:r>
              <a:rPr lang="en-US" sz="5000" spc="-125" dirty="0">
                <a:ln w="3175">
                  <a:noFill/>
                </a:ln>
                <a:solidFill>
                  <a:schemeClr val="tx1"/>
                </a:solidFill>
                <a:latin typeface="Segoe UI Light"/>
                <a:cs typeface="Segoe UI" pitchFamily="34" charset="0"/>
              </a:rPr>
              <a:t>Visual</a:t>
            </a:r>
            <a:r>
              <a:rPr lang="en-US" sz="5000" spc="-125" baseline="0" dirty="0">
                <a:ln w="3175">
                  <a:noFill/>
                </a:ln>
                <a:solidFill>
                  <a:schemeClr val="tx1"/>
                </a:solidFill>
                <a:latin typeface="Segoe UI Light"/>
                <a:cs typeface="Segoe UI" pitchFamily="34" charset="0"/>
              </a:rPr>
              <a:t> Studio 2015</a:t>
            </a:r>
            <a:br>
              <a:rPr lang="en-US" sz="5000" spc="-125" baseline="0" dirty="0">
                <a:ln w="3175">
                  <a:noFill/>
                </a:ln>
                <a:solidFill>
                  <a:schemeClr val="tx1"/>
                </a:solidFill>
                <a:latin typeface="Segoe UI Light"/>
                <a:cs typeface="Segoe UI" pitchFamily="34" charset="0"/>
              </a:rPr>
            </a:br>
            <a:r>
              <a:rPr lang="en-US" sz="5000" spc="-125" baseline="0" dirty="0">
                <a:ln w="3175">
                  <a:noFill/>
                </a:ln>
                <a:solidFill>
                  <a:schemeClr val="tx1"/>
                </a:solidFill>
                <a:latin typeface="Segoe UI Light"/>
                <a:cs typeface="Segoe UI" pitchFamily="34" charset="0"/>
              </a:rPr>
              <a:t>for the Enterprise</a:t>
            </a:r>
            <a:endParaRPr lang="en-US" sz="5000" spc="-125" dirty="0">
              <a:ln w="3175">
                <a:noFill/>
              </a:ln>
              <a:solidFill>
                <a:schemeClr val="tx1"/>
              </a:solidFill>
              <a:latin typeface="Segoe UI Light"/>
              <a:cs typeface="Segoe UI" pitchFamily="34" charset="0"/>
            </a:endParaRPr>
          </a:p>
        </p:txBody>
      </p:sp>
    </p:spTree>
    <p:extLst>
      <p:ext uri="{BB962C8B-B14F-4D97-AF65-F5344CB8AC3E}">
        <p14:creationId xmlns:p14="http://schemas.microsoft.com/office/powerpoint/2010/main" val="167839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Walkin">
    <p:bg bwMode="gray">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89"/>
            <a:ext cx="12429516" cy="6999927"/>
          </a:xfrm>
          <a:prstGeom prst="rect">
            <a:avLst/>
          </a:prstGeom>
          <a:noFill/>
          <a:ln>
            <a:noFill/>
          </a:ln>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81122"/>
            <a:ext cx="5884944" cy="1479006"/>
          </a:xfrm>
          <a:prstGeom prst="rect">
            <a:avLst/>
          </a:prstGeom>
        </p:spPr>
        <p:txBody>
          <a:bodyPr wrap="none" anchor="ctr">
            <a:spAutoFit/>
          </a:bodyPr>
          <a:lstStyle/>
          <a:p>
            <a:pPr algn="l" defTabSz="1165834">
              <a:lnSpc>
                <a:spcPct val="90000"/>
              </a:lnSpc>
              <a:spcBef>
                <a:spcPct val="0"/>
              </a:spcBef>
            </a:pPr>
            <a:r>
              <a:rPr lang="en-US" sz="5000" spc="-125" dirty="0">
                <a:ln w="3175">
                  <a:noFill/>
                </a:ln>
                <a:solidFill>
                  <a:schemeClr val="tx1"/>
                </a:solidFill>
                <a:latin typeface="Segoe UI Light"/>
                <a:cs typeface="Segoe UI" pitchFamily="34" charset="0"/>
              </a:rPr>
              <a:t>The future</a:t>
            </a:r>
            <a:r>
              <a:rPr lang="en-US" sz="5000" spc="-125" baseline="0" dirty="0">
                <a:ln w="3175">
                  <a:noFill/>
                </a:ln>
                <a:solidFill>
                  <a:schemeClr val="tx1"/>
                </a:solidFill>
                <a:latin typeface="Segoe UI Light"/>
                <a:cs typeface="Segoe UI" pitchFamily="34" charset="0"/>
              </a:rPr>
              <a:t> is open. </a:t>
            </a:r>
          </a:p>
          <a:p>
            <a:pPr algn="l" defTabSz="1165834">
              <a:lnSpc>
                <a:spcPct val="90000"/>
              </a:lnSpc>
              <a:spcBef>
                <a:spcPct val="0"/>
              </a:spcBef>
            </a:pPr>
            <a:r>
              <a:rPr lang="en-US" sz="5000" spc="-125" dirty="0">
                <a:ln w="3175">
                  <a:noFill/>
                </a:ln>
                <a:solidFill>
                  <a:schemeClr val="tx1"/>
                </a:solidFill>
                <a:latin typeface="Segoe UI Light"/>
                <a:cs typeface="Segoe UI" pitchFamily="34" charset="0"/>
              </a:rPr>
              <a:t>Develop</a:t>
            </a:r>
            <a:r>
              <a:rPr lang="en-US" sz="5000" spc="-125" baseline="0" dirty="0">
                <a:ln w="3175">
                  <a:noFill/>
                </a:ln>
                <a:solidFill>
                  <a:schemeClr val="tx1"/>
                </a:solidFill>
                <a:latin typeface="Segoe UI Light"/>
                <a:cs typeface="Segoe UI" pitchFamily="34" charset="0"/>
              </a:rPr>
              <a:t> without limits.</a:t>
            </a:r>
            <a:endParaRPr lang="en-US" sz="5000" spc="-125" dirty="0">
              <a:ln w="3175">
                <a:noFill/>
              </a:ln>
              <a:solidFill>
                <a:schemeClr val="tx1"/>
              </a:solidFill>
              <a:latin typeface="Segoe UI Light"/>
              <a:cs typeface="Segoe UI" pitchFamily="34" charset="0"/>
            </a:endParaRPr>
          </a:p>
        </p:txBody>
      </p:sp>
    </p:spTree>
    <p:extLst>
      <p:ext uri="{BB962C8B-B14F-4D97-AF65-F5344CB8AC3E}">
        <p14:creationId xmlns:p14="http://schemas.microsoft.com/office/powerpoint/2010/main" val="17305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Walkin">
    <p:bg bwMode="gray">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89"/>
            <a:ext cx="12429516" cy="6999926"/>
          </a:xfrm>
          <a:prstGeom prst="rect">
            <a:avLst/>
          </a:prstGeom>
          <a:noFill/>
          <a:ln>
            <a:noFill/>
          </a:ln>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81122"/>
            <a:ext cx="5884944" cy="1479006"/>
          </a:xfrm>
          <a:prstGeom prst="rect">
            <a:avLst/>
          </a:prstGeom>
        </p:spPr>
        <p:txBody>
          <a:bodyPr wrap="none" anchor="ctr">
            <a:spAutoFit/>
          </a:bodyPr>
          <a:lstStyle/>
          <a:p>
            <a:pPr algn="l" defTabSz="1165834">
              <a:lnSpc>
                <a:spcPct val="90000"/>
              </a:lnSpc>
              <a:spcBef>
                <a:spcPct val="0"/>
              </a:spcBef>
            </a:pPr>
            <a:r>
              <a:rPr lang="en-US" sz="5000" spc="-125" dirty="0">
                <a:ln w="3175">
                  <a:noFill/>
                </a:ln>
                <a:solidFill>
                  <a:schemeClr val="tx1"/>
                </a:solidFill>
                <a:latin typeface="Segoe UI Light"/>
                <a:cs typeface="Segoe UI" pitchFamily="34" charset="0"/>
              </a:rPr>
              <a:t>The future</a:t>
            </a:r>
            <a:r>
              <a:rPr lang="en-US" sz="5000" spc="-125" baseline="0" dirty="0">
                <a:ln w="3175">
                  <a:noFill/>
                </a:ln>
                <a:solidFill>
                  <a:schemeClr val="tx1"/>
                </a:solidFill>
                <a:latin typeface="Segoe UI Light"/>
                <a:cs typeface="Segoe UI" pitchFamily="34" charset="0"/>
              </a:rPr>
              <a:t> is open. </a:t>
            </a:r>
          </a:p>
          <a:p>
            <a:pPr algn="l" defTabSz="1165834">
              <a:lnSpc>
                <a:spcPct val="90000"/>
              </a:lnSpc>
              <a:spcBef>
                <a:spcPct val="0"/>
              </a:spcBef>
            </a:pPr>
            <a:r>
              <a:rPr lang="en-US" sz="5000" spc="-125" dirty="0">
                <a:ln w="3175">
                  <a:noFill/>
                </a:ln>
                <a:solidFill>
                  <a:schemeClr val="tx1"/>
                </a:solidFill>
                <a:latin typeface="Segoe UI Light"/>
                <a:cs typeface="Segoe UI" pitchFamily="34" charset="0"/>
              </a:rPr>
              <a:t>Develop</a:t>
            </a:r>
            <a:r>
              <a:rPr lang="en-US" sz="5000" spc="-125" baseline="0" dirty="0">
                <a:ln w="3175">
                  <a:noFill/>
                </a:ln>
                <a:solidFill>
                  <a:schemeClr val="tx1"/>
                </a:solidFill>
                <a:latin typeface="Segoe UI Light"/>
                <a:cs typeface="Segoe UI" pitchFamily="34" charset="0"/>
              </a:rPr>
              <a:t> without limits.</a:t>
            </a:r>
            <a:endParaRPr lang="en-US" sz="5000" spc="-125" dirty="0">
              <a:ln w="3175">
                <a:noFill/>
              </a:ln>
              <a:solidFill>
                <a:schemeClr val="tx1"/>
              </a:solidFill>
              <a:latin typeface="Segoe UI Light"/>
              <a:cs typeface="Segoe UI" pitchFamily="34" charset="0"/>
            </a:endParaRPr>
          </a:p>
        </p:txBody>
      </p:sp>
    </p:spTree>
    <p:extLst>
      <p:ext uri="{BB962C8B-B14F-4D97-AF65-F5344CB8AC3E}">
        <p14:creationId xmlns:p14="http://schemas.microsoft.com/office/powerpoint/2010/main" val="41404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742622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 y="1589"/>
            <a:ext cx="12429518" cy="6999927"/>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2664607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174665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3">
    <p:bg bwMode="auto">
      <p:bgPr>
        <a:solidFill>
          <a:srgbClr val="3214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89"/>
            <a:ext cx="12429516" cy="6999927"/>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659866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91450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6517"/>
            <a:ext cx="12429516" cy="6999927"/>
          </a:xfrm>
          <a:prstGeom prst="rect">
            <a:avLst/>
          </a:prstGeom>
          <a:noFill/>
          <a:ln>
            <a:noFill/>
          </a:ln>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2519680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89"/>
            <a:ext cx="12429516" cy="6999927"/>
          </a:xfrm>
          <a:prstGeom prst="rect">
            <a:avLst/>
          </a:prstGeom>
          <a:noFill/>
          <a:ln>
            <a:noFill/>
          </a:ln>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3101907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0" y="-2699"/>
            <a:ext cx="12429514" cy="6999926"/>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2173180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2" y="1589"/>
            <a:ext cx="12429514" cy="6999925"/>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4232760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2" y="1589"/>
            <a:ext cx="12429514" cy="6999925"/>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2517794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or video slide">
    <p:bg bwMode="auto">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0" y="4009"/>
            <a:ext cx="12419158" cy="6994094"/>
          </a:xfrm>
          <a:prstGeom prst="rect">
            <a:avLst/>
          </a:prstGeom>
        </p:spPr>
      </p:pic>
      <p:sp>
        <p:nvSpPr>
          <p:cNvPr id="7" name="Title 1"/>
          <p:cNvSpPr>
            <a:spLocks noGrp="1"/>
          </p:cNvSpPr>
          <p:nvPr>
            <p:ph type="title" hasCustomPrompt="1"/>
          </p:nvPr>
        </p:nvSpPr>
        <p:spPr>
          <a:xfrm>
            <a:off x="246064" y="2900034"/>
            <a:ext cx="10056812" cy="1100010"/>
          </a:xfrm>
          <a:noFill/>
        </p:spPr>
        <p:txBody>
          <a:bodyPr tIns="91440" bIns="91440" anchor="t" anchorCtr="0">
            <a:spAutoFit/>
          </a:bodyPr>
          <a:lstStyle>
            <a:lvl1pPr>
              <a:defRPr sz="6600"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8" y="3944683"/>
            <a:ext cx="10058401" cy="1183205"/>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638961415"/>
      </p:ext>
    </p:extLst>
  </p:cSld>
  <p:clrMapOvr>
    <a:masterClrMapping/>
  </p:clrMapOvr>
  <p:transition spd="slow">
    <p:push/>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Demo or video slide">
    <p:bg bwMode="auto">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0" y="4009"/>
            <a:ext cx="12419158" cy="6994094"/>
          </a:xfrm>
          <a:prstGeom prst="rect">
            <a:avLst/>
          </a:prstGeom>
        </p:spPr>
      </p:pic>
      <p:sp>
        <p:nvSpPr>
          <p:cNvPr id="7" name="Title 1"/>
          <p:cNvSpPr>
            <a:spLocks noGrp="1"/>
          </p:cNvSpPr>
          <p:nvPr>
            <p:ph type="title" hasCustomPrompt="1"/>
          </p:nvPr>
        </p:nvSpPr>
        <p:spPr>
          <a:xfrm>
            <a:off x="246064" y="2900034"/>
            <a:ext cx="10056812" cy="1100010"/>
          </a:xfrm>
          <a:noFill/>
        </p:spPr>
        <p:txBody>
          <a:bodyPr tIns="91440" bIns="91440" anchor="t" anchorCtr="0">
            <a:spAutoFit/>
          </a:bodyPr>
          <a:lstStyle>
            <a:lvl1pPr>
              <a:defRPr sz="6600"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8" y="3944683"/>
            <a:ext cx="10058401" cy="1183205"/>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598575074"/>
      </p:ext>
    </p:extLst>
  </p:cSld>
  <p:clrMapOvr>
    <a:masterClrMapping/>
  </p:clrMapOvr>
  <p:transition spd="slow">
    <p:push/>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Demo or video slide">
    <p:bg bwMode="auto">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09"/>
            <a:ext cx="12419157" cy="6994094"/>
          </a:xfrm>
          <a:prstGeom prst="rect">
            <a:avLst/>
          </a:prstGeom>
        </p:spPr>
      </p:pic>
      <p:sp>
        <p:nvSpPr>
          <p:cNvPr id="7" name="Title 1"/>
          <p:cNvSpPr>
            <a:spLocks noGrp="1"/>
          </p:cNvSpPr>
          <p:nvPr>
            <p:ph type="title" hasCustomPrompt="1"/>
          </p:nvPr>
        </p:nvSpPr>
        <p:spPr>
          <a:xfrm>
            <a:off x="246064" y="2900034"/>
            <a:ext cx="10056812" cy="1100010"/>
          </a:xfrm>
          <a:noFill/>
        </p:spPr>
        <p:txBody>
          <a:bodyPr tIns="91440" bIns="91440" anchor="t" anchorCtr="0">
            <a:spAutoFit/>
          </a:bodyPr>
          <a:lstStyle>
            <a:lvl1pPr>
              <a:defRPr sz="6600"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8" y="3944683"/>
            <a:ext cx="10058401" cy="1183205"/>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4182728805"/>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7.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image" Target="../media/image7.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47" Type="http://schemas.openxmlformats.org/officeDocument/2006/relationships/slideLayout" Target="../slideLayouts/slideLayout131.xml"/><Relationship Id="rId50" Type="http://schemas.openxmlformats.org/officeDocument/2006/relationships/slideLayout" Target="../slideLayouts/slideLayout134.xml"/><Relationship Id="rId55" Type="http://schemas.openxmlformats.org/officeDocument/2006/relationships/slideLayout" Target="../slideLayouts/slideLayout139.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slideLayout" Target="../slideLayouts/slideLayout130.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54" Type="http://schemas.openxmlformats.org/officeDocument/2006/relationships/slideLayout" Target="../slideLayouts/slideLayout138.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53" Type="http://schemas.openxmlformats.org/officeDocument/2006/relationships/slideLayout" Target="../slideLayouts/slideLayout137.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49" Type="http://schemas.openxmlformats.org/officeDocument/2006/relationships/slideLayout" Target="../slideLayouts/slideLayout133.xml"/><Relationship Id="rId57" Type="http://schemas.openxmlformats.org/officeDocument/2006/relationships/image" Target="../media/image18.png"/><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52" Type="http://schemas.openxmlformats.org/officeDocument/2006/relationships/slideLayout" Target="../slideLayouts/slideLayout13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 Id="rId48" Type="http://schemas.openxmlformats.org/officeDocument/2006/relationships/slideLayout" Target="../slideLayouts/slideLayout132.xml"/><Relationship Id="rId56" Type="http://schemas.openxmlformats.org/officeDocument/2006/relationships/theme" Target="../theme/theme6.xml"/><Relationship Id="rId8" Type="http://schemas.openxmlformats.org/officeDocument/2006/relationships/slideLayout" Target="../slideLayouts/slideLayout92.xml"/><Relationship Id="rId51" Type="http://schemas.openxmlformats.org/officeDocument/2006/relationships/slideLayout" Target="../slideLayouts/slideLayout135.xml"/><Relationship Id="rId3"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theme" Target="../theme/theme8.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56" r:id="rId2"/>
    <p:sldLayoutId id="2147484214" r:id="rId3"/>
    <p:sldLayoutId id="2147484086" r:id="rId4"/>
    <p:sldLayoutId id="2147484206" r:id="rId5"/>
    <p:sldLayoutId id="2147484195" r:id="rId6"/>
    <p:sldLayoutId id="2147484207" r:id="rId7"/>
    <p:sldLayoutId id="2147484093" r:id="rId8"/>
    <p:sldLayoutId id="2147484234" r:id="rId9"/>
    <p:sldLayoutId id="2147484237" r:id="rId10"/>
    <p:sldLayoutId id="2147484330" r:id="rId1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28332429"/>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35684894"/>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 id="2147484298" r:id="rId15"/>
    <p:sldLayoutId id="2147484299"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28461152"/>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1824" y="2442533"/>
            <a:ext cx="11192828" cy="3805589"/>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21824" y="720501"/>
            <a:ext cx="11192828" cy="1351952"/>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53904879"/>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401" r:id="rId8"/>
  </p:sldLayoutIdLst>
  <p:txStyles>
    <p:titleStyle>
      <a:lvl1pPr algn="ctr" defTabSz="932421" rtl="0" eaLnBrk="1" latinLnBrk="0" hangingPunct="1">
        <a:spcBef>
          <a:spcPct val="0"/>
        </a:spcBef>
        <a:buNone/>
        <a:defRPr lang="en-US" sz="8159" b="1" i="1" u="none" kern="1200" spc="0" baseline="0" dirty="0" smtClean="0">
          <a:solidFill>
            <a:schemeClr val="accent1"/>
          </a:solidFill>
          <a:latin typeface="+mj-lt"/>
          <a:ea typeface="+mn-ea"/>
          <a:cs typeface="+mn-cs"/>
        </a:defRPr>
      </a:lvl1pPr>
    </p:titleStyle>
    <p:bodyStyle>
      <a:lvl1pPr marL="0" indent="0" algn="l" defTabSz="932421" rtl="0" eaLnBrk="1" latinLnBrk="0" hangingPunct="1">
        <a:spcBef>
          <a:spcPct val="20000"/>
        </a:spcBef>
        <a:buFontTx/>
        <a:buNone/>
        <a:defRPr sz="3264" kern="1200">
          <a:solidFill>
            <a:schemeClr val="tx1"/>
          </a:solidFill>
          <a:latin typeface="+mn-lt"/>
          <a:ea typeface="+mn-ea"/>
          <a:cs typeface="+mn-cs"/>
        </a:defRPr>
      </a:lvl1pPr>
      <a:lvl2pPr marL="466211" indent="0" algn="l" defTabSz="932421" rtl="0" eaLnBrk="1" latinLnBrk="0" hangingPunct="1">
        <a:spcBef>
          <a:spcPct val="20000"/>
        </a:spcBef>
        <a:buFontTx/>
        <a:buNone/>
        <a:defRPr sz="8159" b="1" i="1" u="none" kern="1200" spc="0" baseline="0">
          <a:solidFill>
            <a:schemeClr val="accent1"/>
          </a:solidFill>
          <a:latin typeface="+mj-lt"/>
          <a:ea typeface="+mn-ea"/>
          <a:cs typeface="+mn-cs"/>
        </a:defRPr>
      </a:lvl2pPr>
      <a:lvl3pPr marL="932421" indent="0" algn="l" defTabSz="932421" rtl="0" eaLnBrk="1" latinLnBrk="0" hangingPunct="1">
        <a:spcBef>
          <a:spcPct val="20000"/>
        </a:spcBef>
        <a:buFontTx/>
        <a:buNone/>
        <a:defRPr sz="2448" b="1" i="0" u="sng" kern="1200">
          <a:solidFill>
            <a:schemeClr val="accent2"/>
          </a:solidFill>
          <a:latin typeface="+mn-lt"/>
          <a:ea typeface="+mn-ea"/>
          <a:cs typeface="+mn-cs"/>
        </a:defRPr>
      </a:lvl3pPr>
      <a:lvl4pPr marL="1398632" indent="0" algn="l" defTabSz="932421" rtl="0" eaLnBrk="1" latinLnBrk="0" hangingPunct="1">
        <a:spcBef>
          <a:spcPct val="20000"/>
        </a:spcBef>
        <a:buFontTx/>
        <a:buNone/>
        <a:defRPr sz="1122" b="0" i="0" kern="1200" spc="306">
          <a:solidFill>
            <a:schemeClr val="accent3"/>
          </a:solidFill>
          <a:latin typeface="+mn-lt"/>
          <a:ea typeface="+mn-ea"/>
          <a:cs typeface="+mn-cs"/>
        </a:defRPr>
      </a:lvl4pPr>
      <a:lvl5pPr marL="1864843" indent="0" algn="l" defTabSz="932421" rtl="0" eaLnBrk="1" latinLnBrk="0" hangingPunct="1">
        <a:spcBef>
          <a:spcPct val="20000"/>
        </a:spcBef>
        <a:buFontTx/>
        <a:buNone/>
        <a:defRPr kumimoji="0" lang="en-US" sz="1428" b="0" i="1" u="none" strike="noStrike" kern="1200" cap="none" spc="0" normalizeH="0" baseline="0" dirty="0" smtClean="0">
          <a:ln>
            <a:noFill/>
          </a:ln>
          <a:solidFill>
            <a:srgbClr val="857E79"/>
          </a:solidFill>
          <a:effectLst/>
          <a:uLnTx/>
          <a:uFillTx/>
          <a:latin typeface="+mn-lt"/>
          <a:ea typeface="+mn-ea"/>
          <a:cs typeface="+mn-cs"/>
        </a:defRPr>
      </a:lvl5pPr>
      <a:lvl6pPr marL="2564158" indent="-233106" algn="l" defTabSz="9324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369" indent="-233106" algn="l" defTabSz="9324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580" indent="-233106" algn="l" defTabSz="9324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791" indent="-233106" algn="l" defTabSz="9324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21" rtl="0" eaLnBrk="1" latinLnBrk="0" hangingPunct="1">
        <a:defRPr sz="1836" kern="1200">
          <a:solidFill>
            <a:schemeClr val="tx1"/>
          </a:solidFill>
          <a:latin typeface="+mn-lt"/>
          <a:ea typeface="+mn-ea"/>
          <a:cs typeface="+mn-cs"/>
        </a:defRPr>
      </a:lvl1pPr>
      <a:lvl2pPr marL="466211" algn="l" defTabSz="932421" rtl="0" eaLnBrk="1" latinLnBrk="0" hangingPunct="1">
        <a:defRPr sz="1836" kern="1200">
          <a:solidFill>
            <a:schemeClr val="tx1"/>
          </a:solidFill>
          <a:latin typeface="+mn-lt"/>
          <a:ea typeface="+mn-ea"/>
          <a:cs typeface="+mn-cs"/>
        </a:defRPr>
      </a:lvl2pPr>
      <a:lvl3pPr marL="932421" algn="l" defTabSz="932421" rtl="0" eaLnBrk="1" latinLnBrk="0" hangingPunct="1">
        <a:defRPr sz="1836" kern="1200">
          <a:solidFill>
            <a:schemeClr val="tx1"/>
          </a:solidFill>
          <a:latin typeface="+mn-lt"/>
          <a:ea typeface="+mn-ea"/>
          <a:cs typeface="+mn-cs"/>
        </a:defRPr>
      </a:lvl3pPr>
      <a:lvl4pPr marL="1398632" algn="l" defTabSz="932421" rtl="0" eaLnBrk="1" latinLnBrk="0" hangingPunct="1">
        <a:defRPr sz="1836" kern="1200">
          <a:solidFill>
            <a:schemeClr val="tx1"/>
          </a:solidFill>
          <a:latin typeface="+mn-lt"/>
          <a:ea typeface="+mn-ea"/>
          <a:cs typeface="+mn-cs"/>
        </a:defRPr>
      </a:lvl4pPr>
      <a:lvl5pPr marL="1864843" algn="l" defTabSz="932421" rtl="0" eaLnBrk="1" latinLnBrk="0" hangingPunct="1">
        <a:defRPr sz="1836" kern="1200">
          <a:solidFill>
            <a:schemeClr val="tx1"/>
          </a:solidFill>
          <a:latin typeface="+mn-lt"/>
          <a:ea typeface="+mn-ea"/>
          <a:cs typeface="+mn-cs"/>
        </a:defRPr>
      </a:lvl5pPr>
      <a:lvl6pPr marL="2331053" algn="l" defTabSz="932421" rtl="0" eaLnBrk="1" latinLnBrk="0" hangingPunct="1">
        <a:defRPr sz="1836" kern="1200">
          <a:solidFill>
            <a:schemeClr val="tx1"/>
          </a:solidFill>
          <a:latin typeface="+mn-lt"/>
          <a:ea typeface="+mn-ea"/>
          <a:cs typeface="+mn-cs"/>
        </a:defRPr>
      </a:lvl6pPr>
      <a:lvl7pPr marL="2797263" algn="l" defTabSz="932421" rtl="0" eaLnBrk="1" latinLnBrk="0" hangingPunct="1">
        <a:defRPr sz="1836" kern="1200">
          <a:solidFill>
            <a:schemeClr val="tx1"/>
          </a:solidFill>
          <a:latin typeface="+mn-lt"/>
          <a:ea typeface="+mn-ea"/>
          <a:cs typeface="+mn-cs"/>
        </a:defRPr>
      </a:lvl7pPr>
      <a:lvl8pPr marL="3263474" algn="l" defTabSz="932421" rtl="0" eaLnBrk="1" latinLnBrk="0" hangingPunct="1">
        <a:defRPr sz="1836" kern="1200">
          <a:solidFill>
            <a:schemeClr val="tx1"/>
          </a:solidFill>
          <a:latin typeface="+mn-lt"/>
          <a:ea typeface="+mn-ea"/>
          <a:cs typeface="+mn-cs"/>
        </a:defRPr>
      </a:lvl8pPr>
      <a:lvl9pPr marL="3729685" algn="l" defTabSz="932421"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0"/>
            <a:ext cx="11887197" cy="229489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57"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4280600370"/>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371" r:id="rId30"/>
    <p:sldLayoutId id="2147484372" r:id="rId31"/>
    <p:sldLayoutId id="2147484373" r:id="rId32"/>
    <p:sldLayoutId id="2147484374" r:id="rId33"/>
    <p:sldLayoutId id="2147484375" r:id="rId34"/>
    <p:sldLayoutId id="2147484376" r:id="rId35"/>
    <p:sldLayoutId id="2147484377" r:id="rId36"/>
    <p:sldLayoutId id="2147484378" r:id="rId37"/>
    <p:sldLayoutId id="2147484379" r:id="rId38"/>
    <p:sldLayoutId id="2147484380" r:id="rId39"/>
    <p:sldLayoutId id="2147484381" r:id="rId40"/>
    <p:sldLayoutId id="2147484382" r:id="rId41"/>
    <p:sldLayoutId id="2147484383" r:id="rId42"/>
    <p:sldLayoutId id="2147484384" r:id="rId43"/>
    <p:sldLayoutId id="2147484385" r:id="rId44"/>
    <p:sldLayoutId id="2147484386" r:id="rId45"/>
    <p:sldLayoutId id="2147484387" r:id="rId46"/>
    <p:sldLayoutId id="2147484388" r:id="rId47"/>
    <p:sldLayoutId id="2147484389" r:id="rId48"/>
    <p:sldLayoutId id="2147484390" r:id="rId49"/>
    <p:sldLayoutId id="2147484391" r:id="rId50"/>
    <p:sldLayoutId id="2147484392" r:id="rId51"/>
    <p:sldLayoutId id="2147484393" r:id="rId52"/>
    <p:sldLayoutId id="2147484394" r:id="rId53"/>
    <p:sldLayoutId id="2147484395" r:id="rId54"/>
    <p:sldLayoutId id="2147484440" r:id="rId55"/>
  </p:sldLayoutIdLst>
  <p:transition>
    <p:fade/>
  </p:transition>
  <p:txStyles>
    <p:titleStyle>
      <a:lvl1pPr algn="l" defTabSz="931710" rtl="0" eaLnBrk="1" latinLnBrk="0" hangingPunct="1">
        <a:lnSpc>
          <a:spcPct val="90000"/>
        </a:lnSpc>
        <a:spcBef>
          <a:spcPct val="0"/>
        </a:spcBef>
        <a:buNone/>
        <a:defRPr lang="en-US" sz="5394"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97"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97"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98"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98"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2"/>
            <a:ext cx="11375536" cy="678031"/>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31279" y="1051633"/>
            <a:ext cx="11378776" cy="1566378"/>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0084959"/>
      </p:ext>
    </p:extLst>
  </p:cSld>
  <p:clrMap bg1="lt1" tx1="dk1" bg2="lt2" tx2="dk2" accent1="accent1" accent2="accent2" accent3="accent3" accent4="accent4" accent5="accent5" accent6="accent6" hlink="hlink" folHlink="folHlink"/>
  <p:sldLayoutIdLst>
    <p:sldLayoutId id="2147484398" r:id="rId1"/>
    <p:sldLayoutId id="2147484399" r:id="rId2"/>
    <p:sldLayoutId id="2147484400" r:id="rId3"/>
  </p:sldLayoutIdLst>
  <p:transition>
    <p:fade/>
  </p:transition>
  <p:txStyles>
    <p:titleStyle>
      <a:lvl1pPr algn="l" defTabSz="931553" rtl="0" eaLnBrk="1" latinLnBrk="0" hangingPunct="1">
        <a:lnSpc>
          <a:spcPct val="90000"/>
        </a:lnSpc>
        <a:spcBef>
          <a:spcPct val="0"/>
        </a:spcBef>
        <a:buNone/>
        <a:defRPr lang="en-US" sz="4890"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46112" marR="0" indent="-346112" algn="l" defTabSz="931553" rtl="0" eaLnBrk="1" fontAlgn="auto" latinLnBrk="0" hangingPunct="1">
        <a:lnSpc>
          <a:spcPct val="90000"/>
        </a:lnSpc>
        <a:spcBef>
          <a:spcPct val="20000"/>
        </a:spcBef>
        <a:spcAft>
          <a:spcPts val="0"/>
        </a:spcAft>
        <a:buClrTx/>
        <a:buSzPct val="90000"/>
        <a:buFont typeface="Arial" pitchFamily="34" charset="0"/>
        <a:buChar char="•"/>
        <a:tabLst/>
        <a:defRPr sz="3871" kern="1200" spc="-71" baseline="0">
          <a:gradFill>
            <a:gsLst>
              <a:gs pos="1250">
                <a:schemeClr val="tx1"/>
              </a:gs>
              <a:gs pos="100000">
                <a:schemeClr val="tx1"/>
              </a:gs>
            </a:gsLst>
            <a:lin ang="5400000" scaled="0"/>
          </a:gradFill>
          <a:latin typeface="+mj-lt"/>
          <a:ea typeface="+mn-ea"/>
          <a:cs typeface="+mn-cs"/>
        </a:defRPr>
      </a:lvl1pPr>
      <a:lvl2pPr marL="583862" marR="0" indent="-237750" algn="l" defTabSz="931553" rtl="0" eaLnBrk="1" fontAlgn="auto" latinLnBrk="0" hangingPunct="1">
        <a:lnSpc>
          <a:spcPct val="90000"/>
        </a:lnSpc>
        <a:spcBef>
          <a:spcPct val="20000"/>
        </a:spcBef>
        <a:spcAft>
          <a:spcPts val="0"/>
        </a:spcAft>
        <a:buClrTx/>
        <a:buSzPct val="90000"/>
        <a:buFont typeface="Wingdings"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813525" marR="0" indent="-229663" algn="l" defTabSz="931553" rtl="0" eaLnBrk="1" fontAlgn="auto" latinLnBrk="0" hangingPunct="1">
        <a:lnSpc>
          <a:spcPct val="90000"/>
        </a:lnSpc>
        <a:spcBef>
          <a:spcPct val="20000"/>
        </a:spcBef>
        <a:spcAft>
          <a:spcPts val="0"/>
        </a:spcAft>
        <a:buClrTx/>
        <a:buSzPct val="90000"/>
        <a:buFont typeface="Wingdings" pitchFamily="2" charset="2"/>
        <a:buChar char=""/>
        <a:tabLst>
          <a:tab pos="813525" algn="l"/>
        </a:tabLst>
        <a:defRPr sz="1630" kern="1200" spc="0" baseline="0">
          <a:gradFill>
            <a:gsLst>
              <a:gs pos="1250">
                <a:schemeClr val="tx1"/>
              </a:gs>
              <a:gs pos="100000">
                <a:schemeClr val="tx1"/>
              </a:gs>
            </a:gsLst>
            <a:lin ang="5400000" scaled="0"/>
          </a:gradFill>
          <a:latin typeface="+mn-lt"/>
          <a:ea typeface="+mn-ea"/>
          <a:cs typeface="+mn-cs"/>
        </a:defRPr>
      </a:lvl3pPr>
      <a:lvl4pPr marL="1049657" marR="0" indent="-236132" algn="l" defTabSz="931553" rtl="0" eaLnBrk="1" fontAlgn="auto" latinLnBrk="0" hangingPunct="1">
        <a:lnSpc>
          <a:spcPct val="90000"/>
        </a:lnSpc>
        <a:spcBef>
          <a:spcPct val="20000"/>
        </a:spcBef>
        <a:spcAft>
          <a:spcPts val="0"/>
        </a:spcAft>
        <a:buClrTx/>
        <a:buSzPct val="90000"/>
        <a:buFont typeface="Wingdings" pitchFamily="2" charset="2"/>
        <a:buChar char=""/>
        <a:tabLst/>
        <a:defRPr sz="1223" kern="1200" spc="0" baseline="0">
          <a:gradFill>
            <a:gsLst>
              <a:gs pos="1250">
                <a:schemeClr val="tx1"/>
              </a:gs>
              <a:gs pos="100000">
                <a:schemeClr val="tx1"/>
              </a:gs>
            </a:gsLst>
            <a:lin ang="5400000" scaled="0"/>
          </a:gradFill>
          <a:latin typeface="+mn-lt"/>
          <a:ea typeface="+mn-ea"/>
          <a:cs typeface="+mn-cs"/>
        </a:defRPr>
      </a:lvl4pPr>
      <a:lvl5pPr marL="1279320" marR="0" indent="-229663" algn="l" defTabSz="931553" rtl="0" eaLnBrk="1" fontAlgn="auto" latinLnBrk="0" hangingPunct="1">
        <a:lnSpc>
          <a:spcPct val="90000"/>
        </a:lnSpc>
        <a:spcBef>
          <a:spcPct val="20000"/>
        </a:spcBef>
        <a:spcAft>
          <a:spcPts val="0"/>
        </a:spcAft>
        <a:buClrTx/>
        <a:buSzPct val="90000"/>
        <a:buFont typeface="Wingdings" pitchFamily="2" charset="2"/>
        <a:buChar char=""/>
        <a:tabLst>
          <a:tab pos="1279320" algn="l"/>
        </a:tabLst>
        <a:defRPr sz="1019" kern="1200" spc="0" baseline="0">
          <a:gradFill>
            <a:gsLst>
              <a:gs pos="1250">
                <a:schemeClr val="tx1"/>
              </a:gs>
              <a:gs pos="100000">
                <a:schemeClr val="tx1"/>
              </a:gs>
            </a:gsLst>
            <a:lin ang="5400000" scaled="0"/>
          </a:gradFill>
          <a:latin typeface="+mn-lt"/>
          <a:ea typeface="+mn-ea"/>
          <a:cs typeface="+mn-cs"/>
        </a:defRPr>
      </a:lvl5pPr>
      <a:lvl6pPr marL="2561772" indent="-232889" algn="l" defTabSz="931553"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27549" indent="-232889" algn="l" defTabSz="931553"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493326" indent="-232889" algn="l" defTabSz="931553"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3959103" indent="-232889" algn="l" defTabSz="931553"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31553" rtl="0" eaLnBrk="1" latinLnBrk="0" hangingPunct="1">
        <a:defRPr sz="1834" kern="1200">
          <a:solidFill>
            <a:schemeClr val="tx1"/>
          </a:solidFill>
          <a:latin typeface="+mn-lt"/>
          <a:ea typeface="+mn-ea"/>
          <a:cs typeface="+mn-cs"/>
        </a:defRPr>
      </a:lvl1pPr>
      <a:lvl2pPr marL="465777" algn="l" defTabSz="931553" rtl="0" eaLnBrk="1" latinLnBrk="0" hangingPunct="1">
        <a:defRPr sz="1834" kern="1200">
          <a:solidFill>
            <a:schemeClr val="tx1"/>
          </a:solidFill>
          <a:latin typeface="+mn-lt"/>
          <a:ea typeface="+mn-ea"/>
          <a:cs typeface="+mn-cs"/>
        </a:defRPr>
      </a:lvl2pPr>
      <a:lvl3pPr marL="931553" algn="l" defTabSz="931553" rtl="0" eaLnBrk="1" latinLnBrk="0" hangingPunct="1">
        <a:defRPr sz="1834" kern="1200">
          <a:solidFill>
            <a:schemeClr val="tx1"/>
          </a:solidFill>
          <a:latin typeface="+mn-lt"/>
          <a:ea typeface="+mn-ea"/>
          <a:cs typeface="+mn-cs"/>
        </a:defRPr>
      </a:lvl3pPr>
      <a:lvl4pPr marL="1397330" algn="l" defTabSz="931553" rtl="0" eaLnBrk="1" latinLnBrk="0" hangingPunct="1">
        <a:defRPr sz="1834" kern="1200">
          <a:solidFill>
            <a:schemeClr val="tx1"/>
          </a:solidFill>
          <a:latin typeface="+mn-lt"/>
          <a:ea typeface="+mn-ea"/>
          <a:cs typeface="+mn-cs"/>
        </a:defRPr>
      </a:lvl4pPr>
      <a:lvl5pPr marL="1863107" algn="l" defTabSz="931553" rtl="0" eaLnBrk="1" latinLnBrk="0" hangingPunct="1">
        <a:defRPr sz="1834" kern="1200">
          <a:solidFill>
            <a:schemeClr val="tx1"/>
          </a:solidFill>
          <a:latin typeface="+mn-lt"/>
          <a:ea typeface="+mn-ea"/>
          <a:cs typeface="+mn-cs"/>
        </a:defRPr>
      </a:lvl5pPr>
      <a:lvl6pPr marL="2328884" algn="l" defTabSz="931553" rtl="0" eaLnBrk="1" latinLnBrk="0" hangingPunct="1">
        <a:defRPr sz="1834" kern="1200">
          <a:solidFill>
            <a:schemeClr val="tx1"/>
          </a:solidFill>
          <a:latin typeface="+mn-lt"/>
          <a:ea typeface="+mn-ea"/>
          <a:cs typeface="+mn-cs"/>
        </a:defRPr>
      </a:lvl6pPr>
      <a:lvl7pPr marL="2794660" algn="l" defTabSz="931553" rtl="0" eaLnBrk="1" latinLnBrk="0" hangingPunct="1">
        <a:defRPr sz="1834" kern="1200">
          <a:solidFill>
            <a:schemeClr val="tx1"/>
          </a:solidFill>
          <a:latin typeface="+mn-lt"/>
          <a:ea typeface="+mn-ea"/>
          <a:cs typeface="+mn-cs"/>
        </a:defRPr>
      </a:lvl7pPr>
      <a:lvl8pPr marL="3260437" algn="l" defTabSz="931553" rtl="0" eaLnBrk="1" latinLnBrk="0" hangingPunct="1">
        <a:defRPr sz="1834" kern="1200">
          <a:solidFill>
            <a:schemeClr val="tx1"/>
          </a:solidFill>
          <a:latin typeface="+mn-lt"/>
          <a:ea typeface="+mn-ea"/>
          <a:cs typeface="+mn-cs"/>
        </a:defRPr>
      </a:lvl8pPr>
      <a:lvl9pPr marL="3726214" algn="l" defTabSz="931553" rtl="0" eaLnBrk="1" latinLnBrk="0" hangingPunct="1">
        <a:defRPr sz="1834"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426614"/>
      </p:ext>
    </p:extLst>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423" r:id="rId21"/>
    <p:sldLayoutId id="2147484424" r:id="rId22"/>
    <p:sldLayoutId id="2147484425" r:id="rId23"/>
    <p:sldLayoutId id="2147484426" r:id="rId24"/>
    <p:sldLayoutId id="2147484427" r:id="rId25"/>
    <p:sldLayoutId id="2147484428" r:id="rId26"/>
    <p:sldLayoutId id="2147484429" r:id="rId27"/>
    <p:sldLayoutId id="2147484430" r:id="rId28"/>
    <p:sldLayoutId id="2147484431" r:id="rId29"/>
    <p:sldLayoutId id="2147484432" r:id="rId30"/>
    <p:sldLayoutId id="2147484433" r:id="rId31"/>
    <p:sldLayoutId id="2147484434" r:id="rId32"/>
    <p:sldLayoutId id="2147484435" r:id="rId33"/>
    <p:sldLayoutId id="2147484436" r:id="rId34"/>
    <p:sldLayoutId id="2147484437" r:id="rId35"/>
    <p:sldLayoutId id="2147484438" r:id="rId36"/>
    <p:sldLayoutId id="2147484439" r:id="rId37"/>
  </p:sldLayoutIdLst>
  <p:transition>
    <p:fade/>
  </p:transition>
  <p:txStyles>
    <p:title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p:titleStyle>
    <p:bodyStyle>
      <a:lvl1pPr marL="342900" indent="-342900" algn="l" defTabSz="931863" rtl="0" fontAlgn="base">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8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47.emf"/><Relationship Id="rId2" Type="http://schemas.openxmlformats.org/officeDocument/2006/relationships/notesSlide" Target="../notesSlides/notesSlide10.xml"/><Relationship Id="rId1" Type="http://schemas.openxmlformats.org/officeDocument/2006/relationships/slideLayout" Target="../slideLayouts/slideLayout81.xml"/><Relationship Id="rId6" Type="http://schemas.openxmlformats.org/officeDocument/2006/relationships/image" Target="../media/image48.png"/><Relationship Id="rId5" Type="http://schemas.openxmlformats.org/officeDocument/2006/relationships/image" Target="../media/image51.png"/><Relationship Id="rId4" Type="http://schemas.openxmlformats.org/officeDocument/2006/relationships/image" Target="../media/image5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8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8.emf"/><Relationship Id="rId7" Type="http://schemas.openxmlformats.org/officeDocument/2006/relationships/image" Target="../media/image71.emf"/><Relationship Id="rId2" Type="http://schemas.openxmlformats.org/officeDocument/2006/relationships/notesSlide" Target="../notesSlides/notesSlide13.xml"/><Relationship Id="rId1" Type="http://schemas.openxmlformats.org/officeDocument/2006/relationships/slideLayout" Target="../slideLayouts/slideLayout45.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hyperlink" Target="https://microsoftfoundry.visualstudio.com/DefaultCollection/GIV.W16/BeSharp/_backlogs?level=Backlog%20items&amp;showParents=false&amp;_a=backlog" TargetMode="External"/><Relationship Id="rId9" Type="http://schemas.openxmlformats.org/officeDocument/2006/relationships/image" Target="../media/image73.emf"/></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hyperlink" Target="https://github.com/MuzikLLC/MuzikSDK" TargetMode="External"/><Relationship Id="rId7" Type="http://schemas.openxmlformats.org/officeDocument/2006/relationships/image" Target="../media/image71.emf"/><Relationship Id="rId2" Type="http://schemas.openxmlformats.org/officeDocument/2006/relationships/image" Target="../media/image68.emf"/><Relationship Id="rId1" Type="http://schemas.openxmlformats.org/officeDocument/2006/relationships/slideLayout" Target="../slideLayouts/slideLayout45.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hyperlink" Target="https://muzikllc.visualstudio.com/MuzikSDK/_build" TargetMode="External"/><Relationship Id="rId9" Type="http://schemas.openxmlformats.org/officeDocument/2006/relationships/image" Target="../media/image73.emf"/></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81.xml"/><Relationship Id="rId5" Type="http://schemas.openxmlformats.org/officeDocument/2006/relationships/image" Target="../media/image75.emf"/><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8.emf"/><Relationship Id="rId7" Type="http://schemas.openxmlformats.org/officeDocument/2006/relationships/image" Target="../media/image71.emf"/><Relationship Id="rId2" Type="http://schemas.openxmlformats.org/officeDocument/2006/relationships/notesSlide" Target="../notesSlides/notesSlide16.xml"/><Relationship Id="rId1" Type="http://schemas.openxmlformats.org/officeDocument/2006/relationships/slideLayout" Target="../slideLayouts/slideLayout45.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hyperlink" Target="https://muzikllc.visualstudio.com/MuzikSDK/_apps/hub/ms.vss-releaseManagement-web.hub-explorer" TargetMode="External"/><Relationship Id="rId9" Type="http://schemas.openxmlformats.org/officeDocument/2006/relationships/image" Target="../media/image73.emf"/></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hyperlink" Target="https://ms.portal.azure.com/#resource/subscriptions/c53ed144-e958-4f29-8c80-bccd48489616/resourceGroups/Default-Web-WestUS/providers/microsoft.insights/components/jasonpoon/overview" TargetMode="External"/><Relationship Id="rId7" Type="http://schemas.openxmlformats.org/officeDocument/2006/relationships/image" Target="../media/image72.emf"/><Relationship Id="rId2" Type="http://schemas.openxmlformats.org/officeDocument/2006/relationships/image" Target="../media/image68.emf"/><Relationship Id="rId1" Type="http://schemas.openxmlformats.org/officeDocument/2006/relationships/slideLayout" Target="../slideLayouts/slideLayout45.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4.png"/><Relationship Id="rId7" Type="http://schemas.openxmlformats.org/officeDocument/2006/relationships/image" Target="../media/image79.emf"/><Relationship Id="rId2" Type="http://schemas.openxmlformats.org/officeDocument/2006/relationships/notesSlide" Target="../notesSlides/notesSlide18.xml"/><Relationship Id="rId1" Type="http://schemas.openxmlformats.org/officeDocument/2006/relationships/slideLayout" Target="../slideLayouts/slideLayout70.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emf"/></Relationships>
</file>

<file path=ppt/slides/_rels/slide24.xml.rels><?xml version="1.0" encoding="UTF-8" standalone="yes"?>
<Relationships xmlns="http://schemas.openxmlformats.org/package/2006/relationships"><Relationship Id="rId8" Type="http://schemas.openxmlformats.org/officeDocument/2006/relationships/image" Target="../media/image87.jpg"/><Relationship Id="rId13" Type="http://schemas.openxmlformats.org/officeDocument/2006/relationships/image" Target="../media/image92.png"/><Relationship Id="rId3" Type="http://schemas.openxmlformats.org/officeDocument/2006/relationships/image" Target="../media/image77.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82.png"/><Relationship Id="rId2" Type="http://schemas.openxmlformats.org/officeDocument/2006/relationships/notesSlide" Target="../notesSlides/notesSlide19.xml"/><Relationship Id="rId16" Type="http://schemas.openxmlformats.org/officeDocument/2006/relationships/image" Target="../media/image95.png"/><Relationship Id="rId1" Type="http://schemas.openxmlformats.org/officeDocument/2006/relationships/slideLayout" Target="../slideLayouts/slideLayout70.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1.emf"/><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 Id="rId14"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0.xml"/><Relationship Id="rId1" Type="http://schemas.openxmlformats.org/officeDocument/2006/relationships/slideLayout" Target="../slideLayouts/slideLayout139.xml"/></Relationships>
</file>

<file path=ppt/slides/_rels/slide26.xml.rels><?xml version="1.0" encoding="UTF-8" standalone="yes"?>
<Relationships xmlns="http://schemas.openxmlformats.org/package/2006/relationships"><Relationship Id="rId8" Type="http://schemas.openxmlformats.org/officeDocument/2006/relationships/image" Target="../media/image99.jpeg"/><Relationship Id="rId13" Type="http://schemas.openxmlformats.org/officeDocument/2006/relationships/hyperlink" Target="http://devopsassessment.azurewebsites.net/" TargetMode="External"/><Relationship Id="rId3" Type="http://schemas.openxmlformats.org/officeDocument/2006/relationships/hyperlink" Target="github.com/jpoon" TargetMode="External"/><Relationship Id="rId7" Type="http://schemas.openxmlformats.org/officeDocument/2006/relationships/image" Target="../media/image98.png"/><Relationship Id="rId12" Type="http://schemas.openxmlformats.org/officeDocument/2006/relationships/hyperlink" Target="https://azure.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hyperlink" Target="https://puppet.com/resources/white-paper/2016-state-of-devops-report" TargetMode="External"/><Relationship Id="rId5" Type="http://schemas.openxmlformats.org/officeDocument/2006/relationships/hyperlink" Target="mailto:jason.poon@microsoft.com" TargetMode="External"/><Relationship Id="rId10" Type="http://schemas.openxmlformats.org/officeDocument/2006/relationships/hyperlink" Target="http://stories.visualstudio.com/devops/" TargetMode="External"/><Relationship Id="rId4" Type="http://schemas.openxmlformats.org/officeDocument/2006/relationships/hyperlink" Target="https://twitter.com/jasonthepoon" TargetMode="External"/><Relationship Id="rId9" Type="http://schemas.openxmlformats.org/officeDocument/2006/relationships/hyperlink" Target="http://www.visualstudio.com/" TargetMode="External"/><Relationship Id="rId14" Type="http://schemas.openxmlformats.org/officeDocument/2006/relationships/image" Target="../media/image100.gif"/></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emf"/><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81.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6.xml"/><Relationship Id="rId1" Type="http://schemas.openxmlformats.org/officeDocument/2006/relationships/slideLayout" Target="../slideLayouts/slideLayout81.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hyperlink" Target="https://puppetlabs.com/" TargetMode="External"/><Relationship Id="rId2" Type="http://schemas.openxmlformats.org/officeDocument/2006/relationships/notesSlide" Target="../notesSlides/notesSlide8.xml"/><Relationship Id="rId1" Type="http://schemas.openxmlformats.org/officeDocument/2006/relationships/slideLayout" Target="../slideLayouts/slideLayout81.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88" t="7908" r="-210" b="8112"/>
          <a:stretch/>
        </p:blipFill>
        <p:spPr>
          <a:xfrm>
            <a:off x="-31900" y="-18502"/>
            <a:ext cx="12500276" cy="7013027"/>
          </a:xfrm>
          <a:prstGeom prst="rect">
            <a:avLst/>
          </a:prstGeom>
        </p:spPr>
      </p:pic>
      <p:grpSp>
        <p:nvGrpSpPr>
          <p:cNvPr id="4" name="Group 3"/>
          <p:cNvGrpSpPr/>
          <p:nvPr/>
        </p:nvGrpSpPr>
        <p:grpSpPr>
          <a:xfrm>
            <a:off x="1694551" y="1733066"/>
            <a:ext cx="8802897" cy="1610668"/>
            <a:chOff x="1655807" y="2405612"/>
            <a:chExt cx="8802897" cy="1610668"/>
          </a:xfrm>
        </p:grpSpPr>
        <p:sp>
          <p:nvSpPr>
            <p:cNvPr id="6" name="Title 12"/>
            <p:cNvSpPr txBox="1">
              <a:spLocks/>
            </p:cNvSpPr>
            <p:nvPr/>
          </p:nvSpPr>
          <p:spPr>
            <a:xfrm>
              <a:off x="1655807" y="2977189"/>
              <a:ext cx="8802897" cy="1039091"/>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marL="0" marR="0" lvl="0" indent="0" algn="ctr" defTabSz="914228" rtl="0" eaLnBrk="1" fontAlgn="auto" latinLnBrk="0" hangingPunct="1">
                <a:lnSpc>
                  <a:spcPct val="100000"/>
                </a:lnSpc>
                <a:spcBef>
                  <a:spcPct val="0"/>
                </a:spcBef>
                <a:spcAft>
                  <a:spcPts val="0"/>
                </a:spcAft>
                <a:buClrTx/>
                <a:buSzTx/>
                <a:buFontTx/>
                <a:buNone/>
                <a:tabLst/>
                <a:defRPr/>
              </a:pPr>
              <a:r>
                <a:rPr kumimoji="0" lang="en-US" sz="8000" b="1" i="1" u="none" strike="noStrike" kern="1200" cap="none" spc="0" normalizeH="0" baseline="0" noProof="0" dirty="0">
                  <a:ln>
                    <a:noFill/>
                  </a:ln>
                  <a:solidFill>
                    <a:srgbClr val="FBFBFB"/>
                  </a:solidFill>
                  <a:effectLst/>
                  <a:uLnTx/>
                  <a:uFillTx/>
                  <a:latin typeface="Bodoni MT"/>
                  <a:ea typeface="+mj-ea"/>
                  <a:cs typeface="Bodoni Std Bold Italic"/>
                </a:rPr>
                <a:t>DevOps Story</a:t>
              </a:r>
            </a:p>
          </p:txBody>
        </p:sp>
        <p:sp>
          <p:nvSpPr>
            <p:cNvPr id="7" name="Text Placeholder 13"/>
            <p:cNvSpPr txBox="1">
              <a:spLocks/>
            </p:cNvSpPr>
            <p:nvPr/>
          </p:nvSpPr>
          <p:spPr>
            <a:xfrm>
              <a:off x="3757754" y="2405612"/>
              <a:ext cx="4599002" cy="656365"/>
            </a:xfrm>
            <a:prstGeom prst="rect">
              <a:avLst/>
            </a:prstGeom>
            <a:noFill/>
          </p:spPr>
          <p:txBody>
            <a:bodyPr anchor="ctr"/>
            <a:lst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4400" b="1" u="sng" kern="1200" spc="400" baseline="0">
                  <a:solidFill>
                    <a:srgbClr val="EC5038"/>
                  </a:solidFill>
                  <a:latin typeface="+mn-lt"/>
                  <a:ea typeface="+mn-ea"/>
                  <a:cs typeface="+mn-cs"/>
                </a:defRPr>
              </a:lvl2pPr>
              <a:lvl3pPr marL="914228" indent="0" algn="l" defTabSz="914228" rtl="0" eaLnBrk="1" latinLnBrk="0" hangingPunct="1">
                <a:spcBef>
                  <a:spcPct val="20000"/>
                </a:spcBef>
                <a:buFontTx/>
                <a:buNone/>
                <a:defRPr sz="2000" b="1" i="1" kern="1200">
                  <a:solidFill>
                    <a:schemeClr val="tx2"/>
                  </a:solidFill>
                  <a:latin typeface="+mj-lt"/>
                  <a:ea typeface="+mn-ea"/>
                  <a:cs typeface="+mn-cs"/>
                </a:defRPr>
              </a:lvl3pPr>
              <a:lvl4pPr marL="1371342" indent="0" algn="l" defTabSz="914228" rtl="0" eaLnBrk="1" latinLnBrk="0" hangingPunct="1">
                <a:spcBef>
                  <a:spcPct val="20000"/>
                </a:spcBef>
                <a:buFontTx/>
                <a:buNone/>
                <a:defRPr sz="2000" b="1" i="1"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8" rtl="0" eaLnBrk="1" fontAlgn="auto" latinLnBrk="0" hangingPunct="1">
                <a:lnSpc>
                  <a:spcPct val="100000"/>
                </a:lnSpc>
                <a:spcBef>
                  <a:spcPct val="20000"/>
                </a:spcBef>
                <a:spcAft>
                  <a:spcPts val="0"/>
                </a:spcAft>
                <a:buClrTx/>
                <a:buSzTx/>
                <a:buFontTx/>
                <a:buNone/>
                <a:tabLst/>
                <a:defRPr/>
              </a:pPr>
              <a:r>
                <a:rPr lang="en-US" sz="3600" spc="600" dirty="0">
                  <a:solidFill>
                    <a:srgbClr val="FBFBFB"/>
                  </a:solidFill>
                  <a:latin typeface="Segoe UI"/>
                </a:rPr>
                <a:t>THE MICROSOFT</a:t>
              </a:r>
              <a:endParaRPr kumimoji="0" lang="en-US" sz="3600" b="0" i="0" u="none" strike="noStrike" kern="1200" cap="none" spc="600" normalizeH="0" baseline="0" noProof="0" dirty="0">
                <a:ln>
                  <a:noFill/>
                </a:ln>
                <a:solidFill>
                  <a:srgbClr val="FBFBFB"/>
                </a:solidFill>
                <a:effectLst/>
                <a:uLnTx/>
                <a:uFillTx/>
                <a:latin typeface="Segoe UI"/>
                <a:ea typeface="+mn-ea"/>
                <a:cs typeface="+mn-cs"/>
              </a:endParaRPr>
            </a:p>
          </p:txBody>
        </p:sp>
      </p:grpSp>
      <p:sp>
        <p:nvSpPr>
          <p:cNvPr id="2" name="TextBox 1"/>
          <p:cNvSpPr txBox="1"/>
          <p:nvPr/>
        </p:nvSpPr>
        <p:spPr>
          <a:xfrm>
            <a:off x="6938317" y="5693506"/>
            <a:ext cx="5325489" cy="1341906"/>
          </a:xfrm>
          <a:prstGeom prst="rect">
            <a:avLst/>
          </a:prstGeom>
          <a:noFill/>
        </p:spPr>
        <p:txBody>
          <a:bodyPr wrap="square" lIns="182880" tIns="146304" rIns="182880" bIns="146304" rtlCol="0">
            <a:spAutoFit/>
          </a:bodyPr>
          <a:lstStyle/>
          <a:p>
            <a:pPr lvl="0" algn="r" defTabSz="914400"/>
            <a:r>
              <a:rPr lang="en-US" sz="2800" dirty="0">
                <a:solidFill>
                  <a:prstClr val="white"/>
                </a:solidFill>
                <a:latin typeface="Calibri" panose="020F0502020204030204"/>
              </a:rPr>
              <a:t>Jason Poon</a:t>
            </a:r>
            <a:r>
              <a:rPr lang="en-US" sz="2000" dirty="0">
                <a:solidFill>
                  <a:prstClr val="white"/>
                </a:solidFill>
                <a:latin typeface="Calibri" panose="020F0502020204030204"/>
              </a:rPr>
              <a:t> (@</a:t>
            </a:r>
            <a:r>
              <a:rPr lang="en-US" sz="2000" dirty="0" err="1">
                <a:solidFill>
                  <a:prstClr val="white"/>
                </a:solidFill>
                <a:latin typeface="Calibri" panose="020F0502020204030204"/>
              </a:rPr>
              <a:t>jasonthepoon</a:t>
            </a:r>
            <a:r>
              <a:rPr lang="en-US" sz="2000" dirty="0">
                <a:solidFill>
                  <a:prstClr val="white"/>
                </a:solidFill>
                <a:latin typeface="Calibri" panose="020F0502020204030204"/>
              </a:rPr>
              <a:t>)</a:t>
            </a:r>
            <a:br>
              <a:rPr lang="en-US" sz="2000" dirty="0">
                <a:solidFill>
                  <a:prstClr val="white"/>
                </a:solidFill>
                <a:latin typeface="Calibri" panose="020F0502020204030204"/>
              </a:rPr>
            </a:br>
            <a:r>
              <a:rPr lang="en-US" sz="2000" dirty="0">
                <a:solidFill>
                  <a:prstClr val="white"/>
                </a:solidFill>
                <a:latin typeface="Calibri" panose="020F0502020204030204"/>
              </a:rPr>
              <a:t>Software Engineer, Microsoft</a:t>
            </a:r>
            <a:br>
              <a:rPr lang="en-US" sz="2000" dirty="0">
                <a:solidFill>
                  <a:prstClr val="white"/>
                </a:solidFill>
                <a:latin typeface="Calibri" panose="020F0502020204030204"/>
              </a:rPr>
            </a:br>
            <a:endParaRPr lang="en-US" sz="2000" dirty="0">
              <a:solidFill>
                <a:prstClr val="white"/>
              </a:solidFill>
              <a:latin typeface="Calibri" panose="020F0502020204030204"/>
            </a:endParaRPr>
          </a:p>
        </p:txBody>
      </p:sp>
      <p:sp>
        <p:nvSpPr>
          <p:cNvPr id="9" name="Text Placeholder 13"/>
          <p:cNvSpPr txBox="1">
            <a:spLocks/>
          </p:cNvSpPr>
          <p:nvPr/>
        </p:nvSpPr>
        <p:spPr>
          <a:xfrm>
            <a:off x="3841973" y="3503304"/>
            <a:ext cx="4599002" cy="656365"/>
          </a:xfrm>
          <a:prstGeom prst="rect">
            <a:avLst/>
          </a:prstGeom>
          <a:noFill/>
        </p:spPr>
        <p:txBody>
          <a:bodyPr anchor="ctr"/>
          <a:lst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4400" b="1" u="sng" kern="1200" spc="400" baseline="0">
                <a:solidFill>
                  <a:srgbClr val="EC5038"/>
                </a:solidFill>
                <a:latin typeface="+mn-lt"/>
                <a:ea typeface="+mn-ea"/>
                <a:cs typeface="+mn-cs"/>
              </a:defRPr>
            </a:lvl2pPr>
            <a:lvl3pPr marL="914228" indent="0" algn="l" defTabSz="914228" rtl="0" eaLnBrk="1" latinLnBrk="0" hangingPunct="1">
              <a:spcBef>
                <a:spcPct val="20000"/>
              </a:spcBef>
              <a:buFontTx/>
              <a:buNone/>
              <a:defRPr sz="2000" b="1" i="1" kern="1200">
                <a:solidFill>
                  <a:schemeClr val="tx2"/>
                </a:solidFill>
                <a:latin typeface="+mj-lt"/>
                <a:ea typeface="+mn-ea"/>
                <a:cs typeface="+mn-cs"/>
              </a:defRPr>
            </a:lvl3pPr>
            <a:lvl4pPr marL="1371342" indent="0" algn="l" defTabSz="914228" rtl="0" eaLnBrk="1" latinLnBrk="0" hangingPunct="1">
              <a:spcBef>
                <a:spcPct val="20000"/>
              </a:spcBef>
              <a:buFontTx/>
              <a:buNone/>
              <a:defRPr sz="2000" b="1" i="1"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8" rtl="0" eaLnBrk="1" fontAlgn="auto" latinLnBrk="0" hangingPunct="1">
              <a:lnSpc>
                <a:spcPct val="100000"/>
              </a:lnSpc>
              <a:spcBef>
                <a:spcPct val="20000"/>
              </a:spcBef>
              <a:spcAft>
                <a:spcPts val="0"/>
              </a:spcAft>
              <a:buClrTx/>
              <a:buSzTx/>
              <a:buFontTx/>
              <a:buNone/>
              <a:tabLst/>
              <a:defRPr/>
            </a:pPr>
            <a:r>
              <a:rPr lang="en-US" sz="3600" spc="600" dirty="0">
                <a:solidFill>
                  <a:srgbClr val="FBFBFB"/>
                </a:solidFill>
                <a:latin typeface="Segoe UI"/>
              </a:rPr>
              <a:t>WITH VSTS</a:t>
            </a:r>
            <a:endParaRPr kumimoji="0" lang="en-US" sz="3600" b="0" i="0" u="none" strike="noStrike" kern="1200" cap="none" spc="600" normalizeH="0" baseline="0" noProof="0" dirty="0">
              <a:ln>
                <a:noFill/>
              </a:ln>
              <a:solidFill>
                <a:srgbClr val="FBFBFB"/>
              </a:solidFill>
              <a:effectLst/>
              <a:uLnTx/>
              <a:uFillTx/>
              <a:latin typeface="Segoe UI"/>
              <a:ea typeface="+mn-ea"/>
              <a:cs typeface="+mn-cs"/>
            </a:endParaRPr>
          </a:p>
        </p:txBody>
      </p:sp>
    </p:spTree>
    <p:extLst>
      <p:ext uri="{BB962C8B-B14F-4D97-AF65-F5344CB8AC3E}">
        <p14:creationId xmlns:p14="http://schemas.microsoft.com/office/powerpoint/2010/main" val="104325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999059" y="1627988"/>
            <a:ext cx="11370961" cy="1633721"/>
            <a:chOff x="978694" y="1596211"/>
            <a:chExt cx="11149013" cy="1601833"/>
          </a:xfrm>
        </p:grpSpPr>
        <p:sp>
          <p:nvSpPr>
            <p:cNvPr id="8" name="Text Placeholder 4"/>
            <p:cNvSpPr txBox="1">
              <a:spLocks/>
            </p:cNvSpPr>
            <p:nvPr/>
          </p:nvSpPr>
          <p:spPr>
            <a:xfrm>
              <a:off x="1000466" y="2823198"/>
              <a:ext cx="10237787" cy="374846"/>
            </a:xfrm>
            <a:prstGeom prst="rect">
              <a:avLst/>
            </a:prstGeom>
          </p:spPr>
          <p:txBody>
            <a:bodyPr>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r>
                <a:rPr lang="en-US" sz="2040" b="1" spc="306" dirty="0">
                  <a:solidFill>
                    <a:schemeClr val="accent4"/>
                  </a:solidFill>
                  <a:latin typeface="+mn-lt"/>
                </a:rPr>
                <a:t>IMPLEMENTING DEVOPS</a:t>
              </a:r>
            </a:p>
          </p:txBody>
        </p:sp>
        <p:sp>
          <p:nvSpPr>
            <p:cNvPr id="9" name="Title 1"/>
            <p:cNvSpPr txBox="1">
              <a:spLocks/>
            </p:cNvSpPr>
            <p:nvPr/>
          </p:nvSpPr>
          <p:spPr>
            <a:xfrm>
              <a:off x="978694" y="1596211"/>
              <a:ext cx="11149013" cy="1251857"/>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defTabSz="951304"/>
              <a:r>
                <a:rPr lang="en-US" sz="9791" b="1" i="1" spc="-104" dirty="0">
                  <a:solidFill>
                    <a:srgbClr val="8A3986"/>
                  </a:solidFill>
                </a:rPr>
                <a:t>03</a:t>
              </a:r>
            </a:p>
          </p:txBody>
        </p:sp>
      </p:grpSp>
    </p:spTree>
    <p:extLst>
      <p:ext uri="{BB962C8B-B14F-4D97-AF65-F5344CB8AC3E}">
        <p14:creationId xmlns:p14="http://schemas.microsoft.com/office/powerpoint/2010/main" val="284118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346699" y="1414289"/>
            <a:ext cx="4088894" cy="4565870"/>
            <a:chOff x="8346699" y="1414289"/>
            <a:chExt cx="4088894" cy="4565870"/>
          </a:xfrm>
        </p:grpSpPr>
        <p:sp>
          <p:nvSpPr>
            <p:cNvPr id="25"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defPPr>
                <a:defRPr lang="en-US"/>
              </a:defPPr>
              <a:lvl1pPr marR="0" indent="0" defTabSz="400233" fontAlgn="auto">
                <a:lnSpc>
                  <a:spcPct val="100000"/>
                </a:lnSpc>
                <a:spcBef>
                  <a:spcPts val="900"/>
                </a:spcBef>
                <a:spcAft>
                  <a:spcPts val="0"/>
                </a:spcAft>
                <a:buClr>
                  <a:schemeClr val="tx1"/>
                </a:buClr>
                <a:buSzTx/>
                <a:buFont typeface="Wingdings" pitchFamily="2" charset="2"/>
                <a:buNone/>
                <a:tabLst/>
                <a:defRPr sz="3264" spc="0" baseline="0">
                  <a:solidFill>
                    <a:srgbClr val="FFFFFF"/>
                  </a:solidFill>
                  <a:latin typeface="Segoe UI Light"/>
                  <a:cs typeface="Segoe UI Light"/>
                </a:defRPr>
              </a:lvl1pPr>
              <a:lvl2pPr marL="0" marR="0" indent="0" defTabSz="400233" fontAlgn="auto">
                <a:lnSpc>
                  <a:spcPct val="100000"/>
                </a:lnSpc>
                <a:spcBef>
                  <a:spcPts val="794"/>
                </a:spcBef>
                <a:spcAft>
                  <a:spcPts val="0"/>
                </a:spcAft>
                <a:buClrTx/>
                <a:buSzTx/>
                <a:buFont typeface="Arial"/>
                <a:buNone/>
                <a:tabLst/>
                <a:defRPr sz="1400" spc="0" baseline="0">
                  <a:solidFill>
                    <a:srgbClr val="FFFFFF"/>
                  </a:solidFill>
                  <a:latin typeface="Segoe UI Light"/>
                  <a:cs typeface="Segoe UI Light"/>
                </a:defRPr>
              </a:lvl2pPr>
              <a:lvl3pPr marL="170360" marR="0" indent="0" defTabSz="400233" fontAlgn="auto">
                <a:lnSpc>
                  <a:spcPct val="100000"/>
                </a:lnSpc>
                <a:spcBef>
                  <a:spcPct val="20000"/>
                </a:spcBef>
                <a:spcAft>
                  <a:spcPts val="0"/>
                </a:spcAft>
                <a:buClrTx/>
                <a:buSzTx/>
                <a:buFont typeface="Arial"/>
                <a:buNone/>
                <a:tabLst/>
                <a:defRPr sz="1400" spc="0" baseline="0">
                  <a:solidFill>
                    <a:srgbClr val="FFFFFF"/>
                  </a:solidFill>
                  <a:latin typeface="Segoe UI Light"/>
                  <a:cs typeface="Segoe UI Light"/>
                </a:defRPr>
              </a:lvl3pPr>
              <a:lvl4pPr marL="338385" marR="0" indent="0" defTabSz="400233" fontAlgn="auto">
                <a:lnSpc>
                  <a:spcPct val="100000"/>
                </a:lnSpc>
                <a:spcBef>
                  <a:spcPct val="20000"/>
                </a:spcBef>
                <a:spcAft>
                  <a:spcPts val="0"/>
                </a:spcAft>
                <a:buClrTx/>
                <a:buSzTx/>
                <a:buFont typeface="Arial"/>
                <a:buNone/>
                <a:tabLst/>
                <a:defRPr sz="1300" spc="0" baseline="0">
                  <a:solidFill>
                    <a:srgbClr val="FFFFFF"/>
                  </a:solidFill>
                  <a:latin typeface="Segoe UI Light"/>
                  <a:cs typeface="Segoe UI Light"/>
                </a:defRPr>
              </a:lvl4pPr>
              <a:lvl5pPr marL="504077" marR="0" indent="0" defTabSz="400233" fontAlgn="auto">
                <a:lnSpc>
                  <a:spcPct val="100000"/>
                </a:lnSpc>
                <a:spcBef>
                  <a:spcPct val="20000"/>
                </a:spcBef>
                <a:spcAft>
                  <a:spcPts val="0"/>
                </a:spcAft>
                <a:buClrTx/>
                <a:buSzTx/>
                <a:buFont typeface="Arial"/>
                <a:buNone/>
                <a:tabLst/>
                <a:defRPr sz="1300" spc="0" baseline="0">
                  <a:solidFill>
                    <a:srgbClr val="FFFFFF"/>
                  </a:solidFill>
                  <a:latin typeface="Segoe UI Light"/>
                  <a:cs typeface="Segoe UI Light"/>
                </a:defRPr>
              </a:lvl5pPr>
              <a:lvl6pPr marL="1885360" indent="-171396" defTabSz="685585">
                <a:spcBef>
                  <a:spcPct val="20000"/>
                </a:spcBef>
                <a:buFont typeface="Arial" pitchFamily="34" charset="0"/>
                <a:buChar char="•"/>
                <a:defRPr sz="1400"/>
              </a:lvl6pPr>
              <a:lvl7pPr marL="2228153" indent="-171396" defTabSz="685585">
                <a:spcBef>
                  <a:spcPct val="20000"/>
                </a:spcBef>
                <a:buFont typeface="Arial" pitchFamily="34" charset="0"/>
                <a:buChar char="•"/>
                <a:defRPr sz="1400"/>
              </a:lvl7pPr>
              <a:lvl8pPr marL="2570947" indent="-171396" defTabSz="685585">
                <a:spcBef>
                  <a:spcPct val="20000"/>
                </a:spcBef>
                <a:buFont typeface="Arial" pitchFamily="34" charset="0"/>
                <a:buChar char="•"/>
                <a:defRPr sz="1400"/>
              </a:lvl8pPr>
              <a:lvl9pPr marL="2913739" indent="-171396" defTabSz="685585">
                <a:spcBef>
                  <a:spcPct val="20000"/>
                </a:spcBef>
                <a:buFont typeface="Arial" pitchFamily="34" charset="0"/>
                <a:buChar char="•"/>
                <a:defRPr sz="1400"/>
              </a:lvl9pPr>
            </a:lstStyle>
            <a:p>
              <a:pPr marL="0" marR="0" lvl="0" indent="0" defTabSz="400233"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0" cap="none" spc="0" normalizeH="0" baseline="0" noProof="0">
                  <a:ln>
                    <a:noFill/>
                  </a:ln>
                  <a:solidFill>
                    <a:srgbClr val="FFFFFF"/>
                  </a:solidFill>
                  <a:effectLst/>
                  <a:uLnTx/>
                  <a:uFillTx/>
                  <a:latin typeface="Segoe UI Light"/>
                  <a:cs typeface="Segoe UI Light"/>
                </a:rPr>
                <a:t> </a:t>
              </a:r>
              <a:endParaRPr kumimoji="0" lang="en-US" sz="3264" b="0" i="0" u="none" strike="noStrike" kern="0" cap="none" spc="0" normalizeH="0" baseline="0" noProof="0" dirty="0">
                <a:ln>
                  <a:noFill/>
                </a:ln>
                <a:solidFill>
                  <a:srgbClr val="FFFFFF"/>
                </a:solidFill>
                <a:effectLst/>
                <a:uLnTx/>
                <a:uFillTx/>
                <a:latin typeface="Segoe UI Light"/>
                <a:cs typeface="Segoe UI Light"/>
              </a:endParaRPr>
            </a:p>
          </p:txBody>
        </p:sp>
        <p:grpSp>
          <p:nvGrpSpPr>
            <p:cNvPr id="46" name="Group 45"/>
            <p:cNvGrpSpPr/>
            <p:nvPr/>
          </p:nvGrpSpPr>
          <p:grpSpPr>
            <a:xfrm>
              <a:off x="9386589" y="2015149"/>
              <a:ext cx="1930179" cy="2598237"/>
              <a:chOff x="7168378" y="1819089"/>
              <a:chExt cx="1930179" cy="2598237"/>
            </a:xfrm>
          </p:grpSpPr>
          <p:sp>
            <p:nvSpPr>
              <p:cNvPr id="44" name="Oval 43"/>
              <p:cNvSpPr/>
              <p:nvPr/>
            </p:nvSpPr>
            <p:spPr bwMode="auto">
              <a:xfrm>
                <a:off x="7168378" y="2029312"/>
                <a:ext cx="1930179" cy="1930181"/>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475" y="1819089"/>
                <a:ext cx="1823545" cy="2598237"/>
              </a:xfrm>
              <a:prstGeom prst="rect">
                <a:avLst/>
              </a:prstGeom>
            </p:spPr>
          </p:pic>
        </p:grpSp>
      </p:grpSp>
      <p:sp>
        <p:nvSpPr>
          <p:cNvPr id="29" name="TextBox 28"/>
          <p:cNvSpPr txBox="1"/>
          <p:nvPr/>
        </p:nvSpPr>
        <p:spPr>
          <a:xfrm>
            <a:off x="8346699" y="5084942"/>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marL="0" marR="0" lvl="0" indent="0" defTabSz="932327" eaLnBrk="1" fontAlgn="auto" latinLnBrk="0" hangingPunct="1">
              <a:lnSpc>
                <a:spcPct val="90000"/>
              </a:lnSpc>
              <a:spcBef>
                <a:spcPts val="0"/>
              </a:spcBef>
              <a:spcAft>
                <a:spcPts val="0"/>
              </a:spcAft>
              <a:buClrTx/>
              <a:buSzTx/>
              <a:buFontTx/>
              <a:buNone/>
              <a:tabLst/>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Tools</a:t>
            </a:r>
            <a:endParaRPr kumimoji="0" lang="es-ES" sz="3200"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Segoe UI Semilight" panose="020B0402040204020203" pitchFamily="34" charset="0"/>
              <a:cs typeface="Segoe UI Semilight" panose="020B0402040204020203" pitchFamily="34" charset="0"/>
            </a:endParaRPr>
          </a:p>
        </p:txBody>
      </p:sp>
      <p:grpSp>
        <p:nvGrpSpPr>
          <p:cNvPr id="2" name="Group 1"/>
          <p:cNvGrpSpPr/>
          <p:nvPr/>
        </p:nvGrpSpPr>
        <p:grpSpPr>
          <a:xfrm>
            <a:off x="0" y="1414291"/>
            <a:ext cx="4088894" cy="4565870"/>
            <a:chOff x="0" y="1414291"/>
            <a:chExt cx="4088894" cy="4565870"/>
          </a:xfrm>
        </p:grpSpPr>
        <p:sp>
          <p:nvSpPr>
            <p:cNvPr id="30"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marR="0" lvl="0" indent="0" algn="l" defTabSz="400233" rtl="0"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1200" cap="none" spc="0" normalizeH="0" baseline="0" noProof="0">
                  <a:ln>
                    <a:noFill/>
                  </a:ln>
                  <a:solidFill>
                    <a:srgbClr val="FFFFFF"/>
                  </a:solidFill>
                  <a:effectLst/>
                  <a:uLnTx/>
                  <a:uFillTx/>
                  <a:latin typeface="Segoe UI Light"/>
                  <a:ea typeface="+mn-ea"/>
                  <a:cs typeface="Segoe UI Light"/>
                </a:rPr>
                <a:t> </a:t>
              </a:r>
              <a:endParaRPr kumimoji="0" lang="en-US" sz="3264" b="0" i="0" u="none" strike="noStrike" kern="1200" cap="none" spc="0" normalizeH="0" baseline="0" noProof="0" dirty="0">
                <a:ln>
                  <a:noFill/>
                </a:ln>
                <a:solidFill>
                  <a:srgbClr val="FFFFFF"/>
                </a:solidFill>
                <a:effectLst/>
                <a:uLnTx/>
                <a:uFillTx/>
                <a:latin typeface="Segoe UI Light"/>
                <a:ea typeface="+mn-ea"/>
                <a:cs typeface="Segoe UI Light"/>
              </a:endParaRPr>
            </a:p>
          </p:txBody>
        </p:sp>
        <p:sp>
          <p:nvSpPr>
            <p:cNvPr id="31" name="TextBox 30"/>
            <p:cNvSpPr txBox="1"/>
            <p:nvPr/>
          </p:nvSpPr>
          <p:spPr>
            <a:xfrm>
              <a:off x="1" y="5084942"/>
              <a:ext cx="4041281" cy="895219"/>
            </a:xfrm>
            <a:prstGeom prst="rect">
              <a:avLst/>
            </a:prstGeom>
            <a:noFill/>
          </p:spPr>
          <p:txBody>
            <a:bodyPr wrap="square" lIns="182880" tIns="198955" rIns="248694" bIns="248694" rtlCol="0">
              <a:spAutoFit/>
            </a:bodyPr>
            <a:lstStyle/>
            <a:p>
              <a:pPr marL="0" marR="0" lvl="0" indent="0" defTabSz="932327"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Segoe UI Semilight" panose="020B0402040204020203" pitchFamily="34" charset="0"/>
                  <a:cs typeface="Segoe UI Semilight" panose="020B0402040204020203" pitchFamily="34" charset="0"/>
                </a:rPr>
                <a:t>People</a:t>
              </a:r>
              <a:endParaRPr kumimoji="0" lang="es-ES" sz="3200"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Segoe UI Semilight" panose="020B0402040204020203" pitchFamily="34" charset="0"/>
                <a:cs typeface="Segoe UI Semilight" panose="020B0402040204020203" pitchFamily="34" charset="0"/>
              </a:endParaRPr>
            </a:p>
          </p:txBody>
        </p:sp>
        <p:grpSp>
          <p:nvGrpSpPr>
            <p:cNvPr id="40" name="Group 39"/>
            <p:cNvGrpSpPr/>
            <p:nvPr/>
          </p:nvGrpSpPr>
          <p:grpSpPr>
            <a:xfrm>
              <a:off x="1033661" y="1872851"/>
              <a:ext cx="1774823" cy="2776539"/>
              <a:chOff x="1186823" y="1112747"/>
              <a:chExt cx="2413883" cy="3776282"/>
            </a:xfrm>
          </p:grpSpPr>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6823" y="1112747"/>
                <a:ext cx="1197403" cy="3776282"/>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0070" y="2234155"/>
                <a:ext cx="1110636" cy="2654872"/>
              </a:xfrm>
              <a:prstGeom prst="rect">
                <a:avLst/>
              </a:prstGeom>
            </p:spPr>
          </p:pic>
        </p:grpSp>
      </p:grpSp>
      <p:grpSp>
        <p:nvGrpSpPr>
          <p:cNvPr id="3" name="Group 2"/>
          <p:cNvGrpSpPr/>
          <p:nvPr/>
        </p:nvGrpSpPr>
        <p:grpSpPr>
          <a:xfrm>
            <a:off x="4172910" y="1414291"/>
            <a:ext cx="4123192" cy="4565870"/>
            <a:chOff x="4172910" y="1414291"/>
            <a:chExt cx="4123192" cy="4565870"/>
          </a:xfrm>
        </p:grpSpPr>
        <p:sp>
          <p:nvSpPr>
            <p:cNvPr id="27" name="Text Placeholder 5"/>
            <p:cNvSpPr txBox="1">
              <a:spLocks/>
            </p:cNvSpPr>
            <p:nvPr/>
          </p:nvSpPr>
          <p:spPr>
            <a:xfrm>
              <a:off x="4172910" y="1414291"/>
              <a:ext cx="4088894" cy="4565870"/>
            </a:xfrm>
            <a:prstGeom prst="rect">
              <a:avLst/>
            </a:prstGeom>
            <a:solidFill>
              <a:srgbClr val="682A7A"/>
            </a:solidFill>
          </p:spPr>
          <p:txBody>
            <a:bodyPr wrap="square" tIns="146279" bIns="146279">
              <a:noAutofit/>
            </a:bodyPr>
            <a:lstStyle>
              <a:defPPr>
                <a:defRPr lang="en-US"/>
              </a:defPPr>
              <a:lvl1pPr marR="0" indent="0" defTabSz="400233" fontAlgn="auto">
                <a:lnSpc>
                  <a:spcPct val="100000"/>
                </a:lnSpc>
                <a:spcBef>
                  <a:spcPts val="900"/>
                </a:spcBef>
                <a:spcAft>
                  <a:spcPts val="0"/>
                </a:spcAft>
                <a:buClr>
                  <a:schemeClr val="tx1"/>
                </a:buClr>
                <a:buSzTx/>
                <a:buFont typeface="Wingdings" pitchFamily="2" charset="2"/>
                <a:buNone/>
                <a:tabLst/>
                <a:defRPr sz="3264" spc="0" baseline="0">
                  <a:solidFill>
                    <a:srgbClr val="FFFFFF"/>
                  </a:solidFill>
                  <a:latin typeface="Segoe UI Light"/>
                  <a:cs typeface="Segoe UI Light"/>
                </a:defRPr>
              </a:lvl1pPr>
              <a:lvl2pPr marL="0" marR="0" indent="0" defTabSz="400233" fontAlgn="auto">
                <a:lnSpc>
                  <a:spcPct val="100000"/>
                </a:lnSpc>
                <a:spcBef>
                  <a:spcPts val="794"/>
                </a:spcBef>
                <a:spcAft>
                  <a:spcPts val="0"/>
                </a:spcAft>
                <a:buClrTx/>
                <a:buSzTx/>
                <a:buFont typeface="Arial"/>
                <a:buNone/>
                <a:tabLst/>
                <a:defRPr sz="1400" spc="0" baseline="0">
                  <a:solidFill>
                    <a:srgbClr val="FFFFFF"/>
                  </a:solidFill>
                  <a:latin typeface="Segoe UI Light"/>
                  <a:cs typeface="Segoe UI Light"/>
                </a:defRPr>
              </a:lvl2pPr>
              <a:lvl3pPr marL="170360" marR="0" indent="0" defTabSz="400233" fontAlgn="auto">
                <a:lnSpc>
                  <a:spcPct val="100000"/>
                </a:lnSpc>
                <a:spcBef>
                  <a:spcPct val="20000"/>
                </a:spcBef>
                <a:spcAft>
                  <a:spcPts val="0"/>
                </a:spcAft>
                <a:buClrTx/>
                <a:buSzTx/>
                <a:buFont typeface="Arial"/>
                <a:buNone/>
                <a:tabLst/>
                <a:defRPr sz="1400" spc="0" baseline="0">
                  <a:solidFill>
                    <a:srgbClr val="FFFFFF"/>
                  </a:solidFill>
                  <a:latin typeface="Segoe UI Light"/>
                  <a:cs typeface="Segoe UI Light"/>
                </a:defRPr>
              </a:lvl3pPr>
              <a:lvl4pPr marL="338385" marR="0" indent="0" defTabSz="400233" fontAlgn="auto">
                <a:lnSpc>
                  <a:spcPct val="100000"/>
                </a:lnSpc>
                <a:spcBef>
                  <a:spcPct val="20000"/>
                </a:spcBef>
                <a:spcAft>
                  <a:spcPts val="0"/>
                </a:spcAft>
                <a:buClrTx/>
                <a:buSzTx/>
                <a:buFont typeface="Arial"/>
                <a:buNone/>
                <a:tabLst/>
                <a:defRPr sz="1300" spc="0" baseline="0">
                  <a:solidFill>
                    <a:srgbClr val="FFFFFF"/>
                  </a:solidFill>
                  <a:latin typeface="Segoe UI Light"/>
                  <a:cs typeface="Segoe UI Light"/>
                </a:defRPr>
              </a:lvl4pPr>
              <a:lvl5pPr marL="504077" marR="0" indent="0" defTabSz="400233" fontAlgn="auto">
                <a:lnSpc>
                  <a:spcPct val="100000"/>
                </a:lnSpc>
                <a:spcBef>
                  <a:spcPct val="20000"/>
                </a:spcBef>
                <a:spcAft>
                  <a:spcPts val="0"/>
                </a:spcAft>
                <a:buClrTx/>
                <a:buSzTx/>
                <a:buFont typeface="Arial"/>
                <a:buNone/>
                <a:tabLst/>
                <a:defRPr sz="1300" spc="0" baseline="0">
                  <a:solidFill>
                    <a:srgbClr val="FFFFFF"/>
                  </a:solidFill>
                  <a:latin typeface="Segoe UI Light"/>
                  <a:cs typeface="Segoe UI Light"/>
                </a:defRPr>
              </a:lvl5pPr>
              <a:lvl6pPr marL="1885360" indent="-171396" defTabSz="685585">
                <a:spcBef>
                  <a:spcPct val="20000"/>
                </a:spcBef>
                <a:buFont typeface="Arial" pitchFamily="34" charset="0"/>
                <a:buChar char="•"/>
                <a:defRPr sz="1400"/>
              </a:lvl6pPr>
              <a:lvl7pPr marL="2228153" indent="-171396" defTabSz="685585">
                <a:spcBef>
                  <a:spcPct val="20000"/>
                </a:spcBef>
                <a:buFont typeface="Arial" pitchFamily="34" charset="0"/>
                <a:buChar char="•"/>
                <a:defRPr sz="1400"/>
              </a:lvl7pPr>
              <a:lvl8pPr marL="2570947" indent="-171396" defTabSz="685585">
                <a:spcBef>
                  <a:spcPct val="20000"/>
                </a:spcBef>
                <a:buFont typeface="Arial" pitchFamily="34" charset="0"/>
                <a:buChar char="•"/>
                <a:defRPr sz="1400"/>
              </a:lvl8pPr>
              <a:lvl9pPr marL="2913739" indent="-171396" defTabSz="685585">
                <a:spcBef>
                  <a:spcPct val="20000"/>
                </a:spcBef>
                <a:buFont typeface="Arial" pitchFamily="34" charset="0"/>
                <a:buChar char="•"/>
                <a:defRPr sz="1400"/>
              </a:lvl9pPr>
            </a:lstStyle>
            <a:p>
              <a:pPr marL="0" marR="0" lvl="0" indent="0" defTabSz="400233"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0" cap="none" spc="0" normalizeH="0" baseline="0" noProof="0">
                  <a:ln>
                    <a:noFill/>
                  </a:ln>
                  <a:solidFill>
                    <a:srgbClr val="FFFFFF"/>
                  </a:solidFill>
                  <a:effectLst/>
                  <a:uLnTx/>
                  <a:uFillTx/>
                  <a:latin typeface="Segoe UI Light"/>
                  <a:cs typeface="Segoe UI Light"/>
                </a:rPr>
                <a:t> </a:t>
              </a:r>
              <a:endParaRPr kumimoji="0" lang="en-US" sz="3264" b="0" i="0" u="none" strike="noStrike" kern="0" cap="none" spc="0" normalizeH="0" baseline="0" noProof="0" dirty="0">
                <a:ln>
                  <a:noFill/>
                </a:ln>
                <a:solidFill>
                  <a:srgbClr val="FFFFFF"/>
                </a:solidFill>
                <a:effectLst/>
                <a:uLnTx/>
                <a:uFillTx/>
                <a:latin typeface="Segoe UI Light"/>
                <a:cs typeface="Segoe UI Light"/>
              </a:endParaRPr>
            </a:p>
          </p:txBody>
        </p:sp>
        <p:sp>
          <p:nvSpPr>
            <p:cNvPr id="28" name="TextBox 27"/>
            <p:cNvSpPr txBox="1"/>
            <p:nvPr/>
          </p:nvSpPr>
          <p:spPr>
            <a:xfrm>
              <a:off x="4172910" y="5084942"/>
              <a:ext cx="4123192" cy="895219"/>
            </a:xfrm>
            <a:prstGeom prst="rect">
              <a:avLst/>
            </a:prstGeom>
            <a:noFill/>
          </p:spPr>
          <p:txBody>
            <a:bodyPr wrap="square" lIns="182880" tIns="198955" rIns="248694" bIns="248694" rtlCol="0">
              <a:spAutoFit/>
            </a:bodyPr>
            <a:lstStyle>
              <a:defPPr>
                <a:defRPr lang="en-US"/>
              </a:defPPr>
              <a:lvl1pPr defTabSz="932327">
                <a:lnSpc>
                  <a:spcPct val="90000"/>
                </a:lnSpc>
                <a:defRPr sz="3200">
                  <a:gradFill>
                    <a:gsLst>
                      <a:gs pos="0">
                        <a:schemeClr val="accent1">
                          <a:lumMod val="5000"/>
                          <a:lumOff val="95000"/>
                        </a:schemeClr>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marL="0" marR="0" lvl="0" indent="0" defTabSz="932327"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Segoe UI Semilight" panose="020B0402040204020203" pitchFamily="34" charset="0"/>
                  <a:cs typeface="Segoe UI Semilight" panose="020B0402040204020203" pitchFamily="34" charset="0"/>
                </a:rPr>
                <a:t> Process</a:t>
              </a:r>
              <a:endParaRPr kumimoji="0" lang="es-ES" sz="3200"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Segoe UI Semilight" panose="020B0402040204020203" pitchFamily="34" charset="0"/>
                <a:cs typeface="Segoe UI Semilight" panose="020B0402040204020203" pitchFamily="34" charset="0"/>
              </a:endParaRPr>
            </a:p>
          </p:txBody>
        </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2133" y="2146336"/>
              <a:ext cx="1777904" cy="2431046"/>
            </a:xfrm>
            <a:prstGeom prst="rect">
              <a:avLst/>
            </a:prstGeom>
          </p:spPr>
        </p:pic>
      </p:grpSp>
      <p:sp>
        <p:nvSpPr>
          <p:cNvPr id="17" name="Title 15"/>
          <p:cNvSpPr txBox="1">
            <a:spLocks/>
          </p:cNvSpPr>
          <p:nvPr/>
        </p:nvSpPr>
        <p:spPr>
          <a:xfrm>
            <a:off x="1" y="256902"/>
            <a:ext cx="12436474" cy="996792"/>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r>
              <a:rPr lang="en-US" sz="2448" spc="306" dirty="0">
                <a:solidFill>
                  <a:srgbClr val="635D59"/>
                </a:solidFill>
                <a:latin typeface="Segoe UI"/>
              </a:rPr>
              <a:t>THE DEVOPS CONVERSATION</a:t>
            </a:r>
          </a:p>
        </p:txBody>
      </p:sp>
    </p:spTree>
    <p:extLst>
      <p:ext uri="{BB962C8B-B14F-4D97-AF65-F5344CB8AC3E}">
        <p14:creationId xmlns:p14="http://schemas.microsoft.com/office/powerpoint/2010/main" val="146494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089944" y="1665414"/>
            <a:ext cx="3070674" cy="3072831"/>
            <a:chOff x="6089944" y="1665414"/>
            <a:chExt cx="3070674" cy="3072831"/>
          </a:xfrm>
        </p:grpSpPr>
        <p:sp>
          <p:nvSpPr>
            <p:cNvPr id="455" name="Oval 3251"/>
            <p:cNvSpPr>
              <a:spLocks noChangeArrowheads="1"/>
            </p:cNvSpPr>
            <p:nvPr/>
          </p:nvSpPr>
          <p:spPr bwMode="auto">
            <a:xfrm>
              <a:off x="6089944" y="1665414"/>
              <a:ext cx="3070674" cy="307283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17" name="Oval 3316"/>
            <p:cNvSpPr>
              <a:spLocks noChangeArrowheads="1"/>
            </p:cNvSpPr>
            <p:nvPr/>
          </p:nvSpPr>
          <p:spPr bwMode="auto">
            <a:xfrm>
              <a:off x="6528747" y="2105627"/>
              <a:ext cx="2197914" cy="2199458"/>
            </a:xfrm>
            <a:prstGeom prst="ellipse">
              <a:avLst/>
            </a:prstGeom>
            <a:solidFill>
              <a:srgbClr val="DBD3C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pic>
          <p:nvPicPr>
            <p:cNvPr id="447" name="Picture 446"/>
            <p:cNvPicPr>
              <a:picLocks noChangeAspect="1"/>
            </p:cNvPicPr>
            <p:nvPr/>
          </p:nvPicPr>
          <p:blipFill>
            <a:blip r:embed="rId3"/>
            <a:stretch>
              <a:fillRect/>
            </a:stretch>
          </p:blipFill>
          <p:spPr>
            <a:xfrm>
              <a:off x="6826385" y="2087321"/>
              <a:ext cx="755881" cy="989512"/>
            </a:xfrm>
            <a:prstGeom prst="rect">
              <a:avLst/>
            </a:prstGeom>
          </p:spPr>
        </p:pic>
        <p:pic>
          <p:nvPicPr>
            <p:cNvPr id="420" name="Picture 419"/>
            <p:cNvPicPr>
              <a:picLocks noChangeAspect="1"/>
            </p:cNvPicPr>
            <p:nvPr/>
          </p:nvPicPr>
          <p:blipFill rotWithShape="1">
            <a:blip r:embed="rId4"/>
            <a:srcRect l="20184" t="-1439" r="-2729" b="33470"/>
            <a:stretch/>
          </p:blipFill>
          <p:spPr>
            <a:xfrm>
              <a:off x="7178832" y="1888896"/>
              <a:ext cx="1065217" cy="2072609"/>
            </a:xfrm>
            <a:prstGeom prst="rect">
              <a:avLst/>
            </a:prstGeom>
          </p:spPr>
        </p:pic>
        <p:sp>
          <p:nvSpPr>
            <p:cNvPr id="419" name="Freeform 3430"/>
            <p:cNvSpPr>
              <a:spLocks/>
            </p:cNvSpPr>
            <p:nvPr/>
          </p:nvSpPr>
          <p:spPr bwMode="auto">
            <a:xfrm flipH="1">
              <a:off x="6528747" y="3049675"/>
              <a:ext cx="2051179" cy="1273716"/>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a:extLst/>
          </p:spPr>
          <p:txBody>
            <a:bodyPr vert="horz" wrap="square" lIns="91440" tIns="45720" rIns="91440" bIns="126000" numCol="1" anchor="b" anchorCtr="0" compatLnSpc="1">
              <a:prstTxWarp prst="textNoShape">
                <a:avLst/>
              </a:prstTxWarp>
            </a:bodyPr>
            <a:lstStyle/>
            <a:p>
              <a:pPr algn="ctr" defTabSz="1088105">
                <a:defRPr/>
              </a:pPr>
              <a:r>
                <a:rPr lang="en-US" sz="2000" kern="0" dirty="0">
                  <a:solidFill>
                    <a:srgbClr val="FFFFFF"/>
                  </a:solidFill>
                  <a:latin typeface="Segoe UI Light"/>
                </a:rPr>
                <a:t>Test</a:t>
              </a:r>
            </a:p>
          </p:txBody>
        </p:sp>
      </p:grpSp>
      <p:grpSp>
        <p:nvGrpSpPr>
          <p:cNvPr id="5" name="Group 4"/>
          <p:cNvGrpSpPr/>
          <p:nvPr/>
        </p:nvGrpSpPr>
        <p:grpSpPr>
          <a:xfrm>
            <a:off x="8976058" y="1668940"/>
            <a:ext cx="3070674" cy="3072831"/>
            <a:chOff x="8976058" y="1668940"/>
            <a:chExt cx="3070674" cy="3072831"/>
          </a:xfrm>
        </p:grpSpPr>
        <p:sp>
          <p:nvSpPr>
            <p:cNvPr id="456" name="Oval 3251"/>
            <p:cNvSpPr>
              <a:spLocks noChangeArrowheads="1"/>
            </p:cNvSpPr>
            <p:nvPr/>
          </p:nvSpPr>
          <p:spPr bwMode="auto">
            <a:xfrm>
              <a:off x="8976058" y="1668940"/>
              <a:ext cx="3070674" cy="3072831"/>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dirty="0">
                <a:solidFill>
                  <a:srgbClr val="505050"/>
                </a:solidFill>
              </a:endParaRPr>
            </a:p>
          </p:txBody>
        </p:sp>
        <p:sp>
          <p:nvSpPr>
            <p:cNvPr id="29" name="Oval 3316"/>
            <p:cNvSpPr>
              <a:spLocks noChangeArrowheads="1"/>
            </p:cNvSpPr>
            <p:nvPr/>
          </p:nvSpPr>
          <p:spPr bwMode="auto">
            <a:xfrm>
              <a:off x="9422334" y="2115814"/>
              <a:ext cx="2197914" cy="2199459"/>
            </a:xfrm>
            <a:prstGeom prst="ellipse">
              <a:avLst/>
            </a:prstGeom>
            <a:solidFill>
              <a:srgbClr val="DBD3C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pic>
          <p:nvPicPr>
            <p:cNvPr id="30" name="Picture 29"/>
            <p:cNvPicPr>
              <a:picLocks noChangeAspect="1"/>
            </p:cNvPicPr>
            <p:nvPr/>
          </p:nvPicPr>
          <p:blipFill rotWithShape="1">
            <a:blip r:embed="rId5"/>
            <a:srcRect b="26623"/>
            <a:stretch/>
          </p:blipFill>
          <p:spPr>
            <a:xfrm flipH="1">
              <a:off x="9685053" y="1869483"/>
              <a:ext cx="1416809" cy="2043369"/>
            </a:xfrm>
            <a:prstGeom prst="rect">
              <a:avLst/>
            </a:prstGeom>
          </p:spPr>
        </p:pic>
        <p:sp>
          <p:nvSpPr>
            <p:cNvPr id="197" name="Freeform 3430"/>
            <p:cNvSpPr>
              <a:spLocks/>
            </p:cNvSpPr>
            <p:nvPr/>
          </p:nvSpPr>
          <p:spPr bwMode="auto">
            <a:xfrm>
              <a:off x="9569069" y="3045659"/>
              <a:ext cx="2051179" cy="1273716"/>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5C2D91"/>
            </a:solidFill>
            <a:ln>
              <a:noFill/>
            </a:ln>
            <a:extLst/>
          </p:spPr>
          <p:txBody>
            <a:bodyPr vert="horz" wrap="square" lIns="91440" tIns="45720" rIns="91440" bIns="126000" numCol="1" anchor="b" anchorCtr="0" compatLnSpc="1">
              <a:prstTxWarp prst="textNoShape">
                <a:avLst/>
              </a:prstTxWarp>
            </a:bodyPr>
            <a:lstStyle/>
            <a:p>
              <a:pPr algn="ctr" defTabSz="1088105">
                <a:defRPr/>
              </a:pPr>
              <a:r>
                <a:rPr lang="en-US" sz="2000" kern="0" dirty="0">
                  <a:solidFill>
                    <a:srgbClr val="FFFFFF"/>
                  </a:solidFill>
                  <a:latin typeface="Segoe UI Light"/>
                </a:rPr>
                <a:t>Ops</a:t>
              </a:r>
            </a:p>
          </p:txBody>
        </p:sp>
      </p:grpSp>
      <p:grpSp>
        <p:nvGrpSpPr>
          <p:cNvPr id="3" name="Group 2"/>
          <p:cNvGrpSpPr/>
          <p:nvPr/>
        </p:nvGrpSpPr>
        <p:grpSpPr>
          <a:xfrm>
            <a:off x="3287793" y="1679127"/>
            <a:ext cx="3070674" cy="3072831"/>
            <a:chOff x="3270398" y="1589050"/>
            <a:chExt cx="3070674" cy="3072831"/>
          </a:xfrm>
        </p:grpSpPr>
        <p:sp>
          <p:nvSpPr>
            <p:cNvPr id="454" name="Oval 3251"/>
            <p:cNvSpPr>
              <a:spLocks noChangeArrowheads="1"/>
            </p:cNvSpPr>
            <p:nvPr/>
          </p:nvSpPr>
          <p:spPr bwMode="auto">
            <a:xfrm>
              <a:off x="3270398" y="1589050"/>
              <a:ext cx="3070674" cy="3072831"/>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dirty="0">
                <a:solidFill>
                  <a:srgbClr val="505050"/>
                </a:solidFill>
              </a:endParaRPr>
            </a:p>
          </p:txBody>
        </p:sp>
        <p:sp>
          <p:nvSpPr>
            <p:cNvPr id="141" name="Oval 3316"/>
            <p:cNvSpPr>
              <a:spLocks noChangeArrowheads="1"/>
            </p:cNvSpPr>
            <p:nvPr/>
          </p:nvSpPr>
          <p:spPr bwMode="auto">
            <a:xfrm>
              <a:off x="3704355" y="2026745"/>
              <a:ext cx="2197914" cy="2199458"/>
            </a:xfrm>
            <a:prstGeom prst="ellipse">
              <a:avLst/>
            </a:prstGeom>
            <a:solidFill>
              <a:srgbClr val="DBD3C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pic>
          <p:nvPicPr>
            <p:cNvPr id="142" name="Picture 141"/>
            <p:cNvPicPr>
              <a:picLocks noChangeAspect="1"/>
            </p:cNvPicPr>
            <p:nvPr/>
          </p:nvPicPr>
          <p:blipFill rotWithShape="1">
            <a:blip r:embed="rId6"/>
            <a:srcRect b="39676"/>
            <a:stretch/>
          </p:blipFill>
          <p:spPr>
            <a:xfrm>
              <a:off x="3668254" y="1591488"/>
              <a:ext cx="1943368" cy="2098285"/>
            </a:xfrm>
            <a:prstGeom prst="rect">
              <a:avLst/>
            </a:prstGeom>
          </p:spPr>
        </p:pic>
        <p:sp>
          <p:nvSpPr>
            <p:cNvPr id="457" name="Freeform 3430"/>
            <p:cNvSpPr>
              <a:spLocks/>
            </p:cNvSpPr>
            <p:nvPr/>
          </p:nvSpPr>
          <p:spPr bwMode="auto">
            <a:xfrm>
              <a:off x="3863034" y="3005460"/>
              <a:ext cx="2051179" cy="1273716"/>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7030A0"/>
            </a:solidFill>
            <a:ln>
              <a:noFill/>
            </a:ln>
            <a:extLst/>
          </p:spPr>
          <p:txBody>
            <a:bodyPr vert="horz" wrap="square" lIns="91440" tIns="45720" rIns="91440" bIns="126000" numCol="1" anchor="b" anchorCtr="0" compatLnSpc="1">
              <a:prstTxWarp prst="textNoShape">
                <a:avLst/>
              </a:prstTxWarp>
            </a:bodyPr>
            <a:lstStyle/>
            <a:p>
              <a:pPr algn="ctr" defTabSz="1088105">
                <a:defRPr/>
              </a:pPr>
              <a:r>
                <a:rPr lang="en-US" sz="2000" kern="0" dirty="0">
                  <a:solidFill>
                    <a:srgbClr val="FFFFFF"/>
                  </a:solidFill>
                  <a:latin typeface="Segoe UI Light"/>
                </a:rPr>
                <a:t>Dev</a:t>
              </a:r>
            </a:p>
          </p:txBody>
        </p:sp>
      </p:grpSp>
      <p:grpSp>
        <p:nvGrpSpPr>
          <p:cNvPr id="4" name="Group 3"/>
          <p:cNvGrpSpPr/>
          <p:nvPr/>
        </p:nvGrpSpPr>
        <p:grpSpPr>
          <a:xfrm>
            <a:off x="349585" y="1659950"/>
            <a:ext cx="3070674" cy="3072831"/>
            <a:chOff x="349585" y="1659950"/>
            <a:chExt cx="3070674" cy="3072831"/>
          </a:xfrm>
        </p:grpSpPr>
        <p:sp>
          <p:nvSpPr>
            <p:cNvPr id="451" name="Oval 3251"/>
            <p:cNvSpPr>
              <a:spLocks noChangeArrowheads="1"/>
            </p:cNvSpPr>
            <p:nvPr/>
          </p:nvSpPr>
          <p:spPr bwMode="auto">
            <a:xfrm>
              <a:off x="349585" y="1659950"/>
              <a:ext cx="3070674" cy="307283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4" name="Oval 3251"/>
            <p:cNvSpPr>
              <a:spLocks noChangeArrowheads="1"/>
            </p:cNvSpPr>
            <p:nvPr/>
          </p:nvSpPr>
          <p:spPr bwMode="auto">
            <a:xfrm>
              <a:off x="823938" y="2079718"/>
              <a:ext cx="2197914" cy="2199458"/>
            </a:xfrm>
            <a:prstGeom prst="ellipse">
              <a:avLst/>
            </a:prstGeom>
            <a:solidFill>
              <a:srgbClr val="DBD3CB"/>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pic>
          <p:nvPicPr>
            <p:cNvPr id="421" name="Picture 420"/>
            <p:cNvPicPr>
              <a:picLocks noChangeAspect="1"/>
            </p:cNvPicPr>
            <p:nvPr/>
          </p:nvPicPr>
          <p:blipFill>
            <a:blip r:embed="rId7"/>
            <a:stretch>
              <a:fillRect/>
            </a:stretch>
          </p:blipFill>
          <p:spPr>
            <a:xfrm>
              <a:off x="1975696" y="2424285"/>
              <a:ext cx="727185" cy="689245"/>
            </a:xfrm>
            <a:prstGeom prst="rect">
              <a:avLst/>
            </a:prstGeom>
          </p:spPr>
        </p:pic>
        <p:grpSp>
          <p:nvGrpSpPr>
            <p:cNvPr id="2" name="Group 1"/>
            <p:cNvGrpSpPr/>
            <p:nvPr/>
          </p:nvGrpSpPr>
          <p:grpSpPr>
            <a:xfrm>
              <a:off x="1199151" y="1769070"/>
              <a:ext cx="1058646" cy="2764798"/>
              <a:chOff x="8990545" y="2255922"/>
              <a:chExt cx="582031" cy="1520053"/>
            </a:xfrm>
          </p:grpSpPr>
          <p:sp>
            <p:nvSpPr>
              <p:cNvPr id="91" name="Freeform 67"/>
              <p:cNvSpPr>
                <a:spLocks/>
              </p:cNvSpPr>
              <p:nvPr/>
            </p:nvSpPr>
            <p:spPr bwMode="auto">
              <a:xfrm>
                <a:off x="9238093" y="2517795"/>
                <a:ext cx="117843" cy="127366"/>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2" name="Freeform 68"/>
              <p:cNvSpPr>
                <a:spLocks/>
              </p:cNvSpPr>
              <p:nvPr/>
            </p:nvSpPr>
            <p:spPr bwMode="auto">
              <a:xfrm>
                <a:off x="9170244" y="3716458"/>
                <a:ext cx="117843" cy="59517"/>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3" name="Freeform 69"/>
              <p:cNvSpPr>
                <a:spLocks/>
              </p:cNvSpPr>
              <p:nvPr/>
            </p:nvSpPr>
            <p:spPr bwMode="auto">
              <a:xfrm>
                <a:off x="9153580" y="3078441"/>
                <a:ext cx="151172" cy="649920"/>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4" name="Freeform 70"/>
              <p:cNvSpPr>
                <a:spLocks/>
              </p:cNvSpPr>
              <p:nvPr/>
            </p:nvSpPr>
            <p:spPr bwMode="auto">
              <a:xfrm>
                <a:off x="9285706" y="3078441"/>
                <a:ext cx="151172" cy="649920"/>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5" name="Freeform 71"/>
              <p:cNvSpPr>
                <a:spLocks/>
              </p:cNvSpPr>
              <p:nvPr/>
            </p:nvSpPr>
            <p:spPr bwMode="auto">
              <a:xfrm>
                <a:off x="9307132" y="3716458"/>
                <a:ext cx="117843" cy="59517"/>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6" name="Freeform 72"/>
              <p:cNvSpPr>
                <a:spLocks/>
              </p:cNvSpPr>
              <p:nvPr/>
            </p:nvSpPr>
            <p:spPr bwMode="auto">
              <a:xfrm>
                <a:off x="9226189" y="2532079"/>
                <a:ext cx="146411" cy="397570"/>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7" name="Freeform 73"/>
              <p:cNvSpPr>
                <a:spLocks/>
              </p:cNvSpPr>
              <p:nvPr/>
            </p:nvSpPr>
            <p:spPr bwMode="auto">
              <a:xfrm>
                <a:off x="9210715" y="2265445"/>
                <a:ext cx="185692" cy="233305"/>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8" name="Freeform 74"/>
              <p:cNvSpPr>
                <a:spLocks/>
              </p:cNvSpPr>
              <p:nvPr/>
            </p:nvSpPr>
            <p:spPr bwMode="auto">
              <a:xfrm>
                <a:off x="9177386" y="2255922"/>
                <a:ext cx="207118" cy="254731"/>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9" name="Freeform 75"/>
              <p:cNvSpPr>
                <a:spLocks/>
              </p:cNvSpPr>
              <p:nvPr/>
            </p:nvSpPr>
            <p:spPr bwMode="auto">
              <a:xfrm>
                <a:off x="9249996" y="2442804"/>
                <a:ext cx="94037" cy="113082"/>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0" name="Freeform 76"/>
              <p:cNvSpPr>
                <a:spLocks/>
              </p:cNvSpPr>
              <p:nvPr/>
            </p:nvSpPr>
            <p:spPr bwMode="auto">
              <a:xfrm>
                <a:off x="9023833" y="2546363"/>
                <a:ext cx="202356" cy="524936"/>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1" name="Freeform 77"/>
              <p:cNvSpPr>
                <a:spLocks/>
              </p:cNvSpPr>
              <p:nvPr/>
            </p:nvSpPr>
            <p:spPr bwMode="auto">
              <a:xfrm>
                <a:off x="9367839" y="2546363"/>
                <a:ext cx="204737" cy="524936"/>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3" name="Freeform 79"/>
              <p:cNvSpPr>
                <a:spLocks/>
              </p:cNvSpPr>
              <p:nvPr/>
            </p:nvSpPr>
            <p:spPr bwMode="auto">
              <a:xfrm>
                <a:off x="9499965" y="3071299"/>
                <a:ext cx="60707" cy="67849"/>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4" name="Freeform 80"/>
              <p:cNvSpPr>
                <a:spLocks/>
              </p:cNvSpPr>
              <p:nvPr/>
            </p:nvSpPr>
            <p:spPr bwMode="auto">
              <a:xfrm>
                <a:off x="9144057" y="2529698"/>
                <a:ext cx="305915" cy="532078"/>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5" name="Freeform 81"/>
              <p:cNvSpPr>
                <a:spLocks/>
              </p:cNvSpPr>
              <p:nvPr/>
            </p:nvSpPr>
            <p:spPr bwMode="auto">
              <a:xfrm>
                <a:off x="9372600" y="2347578"/>
                <a:ext cx="2381" cy="238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6" name="Freeform 82"/>
              <p:cNvSpPr>
                <a:spLocks/>
              </p:cNvSpPr>
              <p:nvPr/>
            </p:nvSpPr>
            <p:spPr bwMode="auto">
              <a:xfrm>
                <a:off x="9372600" y="23451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7" name="Freeform 83"/>
              <p:cNvSpPr>
                <a:spLocks/>
              </p:cNvSpPr>
              <p:nvPr/>
            </p:nvSpPr>
            <p:spPr bwMode="auto">
              <a:xfrm>
                <a:off x="9367839" y="2336864"/>
                <a:ext cx="238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8" name="Freeform 84"/>
              <p:cNvSpPr>
                <a:spLocks/>
              </p:cNvSpPr>
              <p:nvPr/>
            </p:nvSpPr>
            <p:spPr bwMode="auto">
              <a:xfrm>
                <a:off x="9370220" y="23404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9" name="Freeform 85"/>
              <p:cNvSpPr>
                <a:spLocks/>
              </p:cNvSpPr>
              <p:nvPr/>
            </p:nvSpPr>
            <p:spPr bwMode="auto">
              <a:xfrm>
                <a:off x="9219047" y="23368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0" name="Freeform 86"/>
              <p:cNvSpPr>
                <a:spLocks/>
              </p:cNvSpPr>
              <p:nvPr/>
            </p:nvSpPr>
            <p:spPr bwMode="auto">
              <a:xfrm>
                <a:off x="9374981" y="2349958"/>
                <a:ext cx="0" cy="238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1" name="Freeform 87"/>
              <p:cNvSpPr>
                <a:spLocks/>
              </p:cNvSpPr>
              <p:nvPr/>
            </p:nvSpPr>
            <p:spPr bwMode="auto">
              <a:xfrm>
                <a:off x="9374981" y="2354720"/>
                <a:ext cx="0" cy="238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2" name="Rectangle 88"/>
              <p:cNvSpPr>
                <a:spLocks noChangeArrowheads="1"/>
              </p:cNvSpPr>
              <p:nvPr/>
            </p:nvSpPr>
            <p:spPr bwMode="auto">
              <a:xfrm>
                <a:off x="9367839" y="2334484"/>
                <a:ext cx="1191" cy="1191"/>
              </a:xfrm>
              <a:prstGeom prst="rect">
                <a:avLst/>
              </a:prstGeom>
              <a:solidFill>
                <a:srgbClr val="FFD60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3" name="Freeform 89"/>
              <p:cNvSpPr>
                <a:spLocks/>
              </p:cNvSpPr>
              <p:nvPr/>
            </p:nvSpPr>
            <p:spPr bwMode="auto">
              <a:xfrm>
                <a:off x="9214286" y="2352339"/>
                <a:ext cx="238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4" name="Freeform 90"/>
              <p:cNvSpPr>
                <a:spLocks/>
              </p:cNvSpPr>
              <p:nvPr/>
            </p:nvSpPr>
            <p:spPr bwMode="auto">
              <a:xfrm>
                <a:off x="9216667" y="23451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5" name="Freeform 91"/>
              <p:cNvSpPr>
                <a:spLocks/>
              </p:cNvSpPr>
              <p:nvPr/>
            </p:nvSpPr>
            <p:spPr bwMode="auto">
              <a:xfrm>
                <a:off x="9219047" y="23428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6" name="Freeform 92"/>
              <p:cNvSpPr>
                <a:spLocks/>
              </p:cNvSpPr>
              <p:nvPr/>
            </p:nvSpPr>
            <p:spPr bwMode="auto">
              <a:xfrm>
                <a:off x="9216667" y="2347578"/>
                <a:ext cx="0" cy="238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7" name="Freeform 93"/>
              <p:cNvSpPr>
                <a:spLocks/>
              </p:cNvSpPr>
              <p:nvPr/>
            </p:nvSpPr>
            <p:spPr bwMode="auto">
              <a:xfrm>
                <a:off x="9201193" y="2327342"/>
                <a:ext cx="188072" cy="169027"/>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8" name="Rectangle 94"/>
              <p:cNvSpPr>
                <a:spLocks noChangeArrowheads="1"/>
              </p:cNvSpPr>
              <p:nvPr/>
            </p:nvSpPr>
            <p:spPr bwMode="auto">
              <a:xfrm>
                <a:off x="9148818" y="3061776"/>
                <a:ext cx="292821" cy="1904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9" name="Rectangle 95"/>
              <p:cNvSpPr>
                <a:spLocks noChangeArrowheads="1"/>
              </p:cNvSpPr>
              <p:nvPr/>
            </p:nvSpPr>
            <p:spPr bwMode="auto">
              <a:xfrm>
                <a:off x="9269041" y="3061776"/>
                <a:ext cx="52375" cy="1904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0" name="Oval 96"/>
              <p:cNvSpPr>
                <a:spLocks noChangeArrowheads="1"/>
              </p:cNvSpPr>
              <p:nvPr/>
            </p:nvSpPr>
            <p:spPr bwMode="auto">
              <a:xfrm>
                <a:off x="9290467" y="2573741"/>
                <a:ext cx="9523" cy="9523"/>
              </a:xfrm>
              <a:prstGeom prst="ellipse">
                <a:avLst/>
              </a:pr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1" name="Oval 97"/>
              <p:cNvSpPr>
                <a:spLocks noChangeArrowheads="1"/>
              </p:cNvSpPr>
              <p:nvPr/>
            </p:nvSpPr>
            <p:spPr bwMode="auto">
              <a:xfrm>
                <a:off x="9290467" y="2607070"/>
                <a:ext cx="9523" cy="7142"/>
              </a:xfrm>
              <a:prstGeom prst="ellipse">
                <a:avLst/>
              </a:pr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14" name="Freeform 79"/>
              <p:cNvSpPr>
                <a:spLocks/>
              </p:cNvSpPr>
              <p:nvPr/>
            </p:nvSpPr>
            <p:spPr bwMode="auto">
              <a:xfrm>
                <a:off x="8990545" y="3069373"/>
                <a:ext cx="60707" cy="67849"/>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 name="Rectangle 5"/>
            <p:cNvSpPr/>
            <p:nvPr/>
          </p:nvSpPr>
          <p:spPr>
            <a:xfrm>
              <a:off x="1363998" y="4279176"/>
              <a:ext cx="808371" cy="310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Freeform 3429"/>
            <p:cNvSpPr>
              <a:spLocks/>
            </p:cNvSpPr>
            <p:nvPr/>
          </p:nvSpPr>
          <p:spPr bwMode="auto">
            <a:xfrm>
              <a:off x="819279" y="3178033"/>
              <a:ext cx="2167023" cy="1163056"/>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002060"/>
            </a:solidFill>
            <a:ln>
              <a:noFill/>
            </a:ln>
            <a:extLst/>
          </p:spPr>
          <p:txBody>
            <a:bodyPr vert="horz" wrap="square" lIns="91440" tIns="45720" rIns="91440" bIns="0" numCol="1" anchor="ctr" anchorCtr="0" compatLnSpc="1">
              <a:prstTxWarp prst="textNoShape">
                <a:avLst/>
              </a:prstTxWarp>
            </a:bodyPr>
            <a:lstStyle/>
            <a:p>
              <a:pPr algn="ctr" defTabSz="1088105">
                <a:lnSpc>
                  <a:spcPct val="130000"/>
                </a:lnSpc>
                <a:defRPr/>
              </a:pPr>
              <a:r>
                <a:rPr lang="en-US" sz="2000" kern="0" dirty="0">
                  <a:solidFill>
                    <a:srgbClr val="FFFFFF"/>
                  </a:solidFill>
                  <a:latin typeface="Segoe UI Light"/>
                </a:rPr>
                <a:t>PM</a:t>
              </a:r>
            </a:p>
          </p:txBody>
        </p:sp>
      </p:grpSp>
      <p:sp>
        <p:nvSpPr>
          <p:cNvPr id="73" name="Title 15"/>
          <p:cNvSpPr txBox="1">
            <a:spLocks/>
          </p:cNvSpPr>
          <p:nvPr/>
        </p:nvSpPr>
        <p:spPr>
          <a:xfrm>
            <a:off x="1" y="256902"/>
            <a:ext cx="12436474" cy="996792"/>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endParaRPr lang="en-US" sz="2448" spc="306" dirty="0">
              <a:solidFill>
                <a:srgbClr val="635D59"/>
              </a:solidFill>
              <a:latin typeface="Segoe UI"/>
            </a:endParaRPr>
          </a:p>
        </p:txBody>
      </p:sp>
      <p:sp>
        <p:nvSpPr>
          <p:cNvPr id="74" name="Title 15"/>
          <p:cNvSpPr txBox="1">
            <a:spLocks/>
          </p:cNvSpPr>
          <p:nvPr/>
        </p:nvSpPr>
        <p:spPr>
          <a:xfrm>
            <a:off x="-10455" y="292906"/>
            <a:ext cx="12436474" cy="996792"/>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r>
              <a:rPr lang="en-US" sz="2448" spc="306" dirty="0">
                <a:solidFill>
                  <a:srgbClr val="635D59"/>
                </a:solidFill>
                <a:latin typeface="Segoe UI"/>
              </a:rPr>
              <a:t>PEOPLE @ MICROSOFT</a:t>
            </a:r>
          </a:p>
        </p:txBody>
      </p:sp>
    </p:spTree>
    <p:extLst>
      <p:ext uri="{BB962C8B-B14F-4D97-AF65-F5344CB8AC3E}">
        <p14:creationId xmlns:p14="http://schemas.microsoft.com/office/powerpoint/2010/main" val="81179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3.21675E-6 -5.44712E-7 L 0.11067 -5.44712E-7 " pathEditMode="relative" rAng="0" ptsTypes="AA">
                                      <p:cBhvr>
                                        <p:cTn id="11" dur="2000" fill="hold"/>
                                        <p:tgtEl>
                                          <p:spTgt spid="3"/>
                                        </p:tgtEl>
                                        <p:attrNameLst>
                                          <p:attrName>ppt_x</p:attrName>
                                          <p:attrName>ppt_y</p:attrName>
                                        </p:attrNameLst>
                                      </p:cBhvr>
                                      <p:rCtr x="5527" y="0"/>
                                    </p:animMotion>
                                  </p:childTnLst>
                                </p:cTn>
                              </p:par>
                              <p:par>
                                <p:cTn id="12" presetID="63" presetClass="path" presetSubtype="0" accel="50000" decel="50000" fill="hold" nodeType="withEffect">
                                  <p:stCondLst>
                                    <p:cond delay="0"/>
                                  </p:stCondLst>
                                  <p:childTnLst>
                                    <p:animMotion origin="layout" path="M 9.80342E-7 3.01407E-6 L 0.1445 3.01407E-6 " pathEditMode="relative" rAng="0" ptsTypes="AA">
                                      <p:cBhvr>
                                        <p:cTn id="13" dur="2000" fill="hold"/>
                                        <p:tgtEl>
                                          <p:spTgt spid="4"/>
                                        </p:tgtEl>
                                        <p:attrNameLst>
                                          <p:attrName>ppt_x</p:attrName>
                                          <p:attrName>ppt_y</p:attrName>
                                        </p:attrNameLst>
                                      </p:cBhvr>
                                      <p:rCtr x="7225" y="0"/>
                                    </p:animMotion>
                                  </p:childTnLst>
                                </p:cTn>
                              </p:par>
                              <p:par>
                                <p:cTn id="14" presetID="35" presetClass="path" presetSubtype="0" accel="50000" decel="50000" fill="hold" nodeType="withEffect">
                                  <p:stCondLst>
                                    <p:cond delay="0"/>
                                  </p:stCondLst>
                                  <p:childTnLst>
                                    <p:animMotion origin="layout" path="M -2.11386E-6 1.23468E-6 L -0.16275 1.23468E-6 " pathEditMode="relative" rAng="0" ptsTypes="AA">
                                      <p:cBhvr>
                                        <p:cTn id="15" dur="2000" fill="hold"/>
                                        <p:tgtEl>
                                          <p:spTgt spid="5"/>
                                        </p:tgtEl>
                                        <p:attrNameLst>
                                          <p:attrName>ppt_x</p:attrName>
                                          <p:attrName>ppt_y</p:attrName>
                                        </p:attrNameLst>
                                      </p:cBhvr>
                                      <p:rCtr x="-81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999059" y="1627988"/>
            <a:ext cx="11370961" cy="1908772"/>
            <a:chOff x="978694" y="1596211"/>
            <a:chExt cx="11149013" cy="1871515"/>
          </a:xfrm>
        </p:grpSpPr>
        <p:sp>
          <p:nvSpPr>
            <p:cNvPr id="8" name="Text Placeholder 4"/>
            <p:cNvSpPr txBox="1">
              <a:spLocks/>
            </p:cNvSpPr>
            <p:nvPr/>
          </p:nvSpPr>
          <p:spPr>
            <a:xfrm>
              <a:off x="1000466" y="2823198"/>
              <a:ext cx="10237787" cy="644528"/>
            </a:xfrm>
            <a:prstGeom prst="rect">
              <a:avLst/>
            </a:prstGeom>
          </p:spPr>
          <p:txBody>
            <a:bodyPr>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2040" b="1" spc="306" dirty="0">
                  <a:solidFill>
                    <a:srgbClr val="A09A96"/>
                  </a:solidFill>
                  <a:latin typeface="Segoe UI"/>
                </a:rPr>
                <a:t>DEVOPS AT MICROSOFT </a:t>
              </a:r>
              <a:br>
                <a:rPr lang="en-US" sz="2040" b="1" spc="306" dirty="0">
                  <a:solidFill>
                    <a:srgbClr val="A09A96"/>
                  </a:solidFill>
                  <a:latin typeface="Segoe UI"/>
                </a:rPr>
              </a:br>
              <a:r>
                <a:rPr lang="en-US" sz="2000" b="1" spc="306" dirty="0">
                  <a:solidFill>
                    <a:srgbClr val="A09A96"/>
                  </a:solidFill>
                  <a:latin typeface="Segoe UI"/>
                </a:rPr>
                <a:t>WITH VISUAL STUDIO TEAM SERVICES</a:t>
              </a:r>
              <a:endParaRPr lang="en-US" sz="2040" b="1" spc="306" dirty="0">
                <a:solidFill>
                  <a:srgbClr val="A09A96"/>
                </a:solidFill>
                <a:latin typeface="Segoe UI"/>
              </a:endParaRPr>
            </a:p>
          </p:txBody>
        </p:sp>
        <p:sp>
          <p:nvSpPr>
            <p:cNvPr id="9" name="Title 1"/>
            <p:cNvSpPr txBox="1">
              <a:spLocks/>
            </p:cNvSpPr>
            <p:nvPr/>
          </p:nvSpPr>
          <p:spPr>
            <a:xfrm>
              <a:off x="978694" y="1596211"/>
              <a:ext cx="11149013" cy="1251857"/>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defTabSz="951304">
                <a:defRPr/>
              </a:pPr>
              <a:r>
                <a:rPr lang="en-US" sz="9791" b="1" i="1" spc="-104" dirty="0">
                  <a:solidFill>
                    <a:srgbClr val="8A3986"/>
                  </a:solidFill>
                  <a:latin typeface="Bodoni MT"/>
                </a:rPr>
                <a:t>04</a:t>
              </a:r>
            </a:p>
          </p:txBody>
        </p:sp>
      </p:grpSp>
    </p:spTree>
    <p:extLst>
      <p:ext uri="{BB962C8B-B14F-4D97-AF65-F5344CB8AC3E}">
        <p14:creationId xmlns:p14="http://schemas.microsoft.com/office/powerpoint/2010/main" val="338827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28" name="TextBox 27"/>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30" name="TextBox 29"/>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37" name="TextBox 36"/>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38" name="TextBox 37"/>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39" name="TextBox 38"/>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31" name="TextBox 30"/>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36" name="TextBox 35"/>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 name="Title 15"/>
          <p:cNvSpPr txBox="1">
            <a:spLocks/>
          </p:cNvSpPr>
          <p:nvPr/>
        </p:nvSpPr>
        <p:spPr>
          <a:xfrm>
            <a:off x="11245" y="148890"/>
            <a:ext cx="12425230" cy="996792"/>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a:lnSpc>
                <a:spcPts val="3060"/>
              </a:lnSpc>
              <a:defRPr/>
            </a:pPr>
            <a:r>
              <a:rPr sz="3200" spc="306" dirty="0">
                <a:solidFill>
                  <a:srgbClr val="635D59"/>
                </a:solidFill>
              </a:rPr>
              <a:t>THE DEVOPS LIFECYCLE</a:t>
            </a:r>
          </a:p>
        </p:txBody>
      </p:sp>
    </p:spTree>
    <p:extLst>
      <p:ext uri="{BB962C8B-B14F-4D97-AF65-F5344CB8AC3E}">
        <p14:creationId xmlns:p14="http://schemas.microsoft.com/office/powerpoint/2010/main" val="48004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flipV="1">
            <a:off x="3172107" y="3547178"/>
            <a:ext cx="7072292"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Isosceles Triangle 103"/>
          <p:cNvSpPr/>
          <p:nvPr/>
        </p:nvSpPr>
        <p:spPr bwMode="auto">
          <a:xfrm rot="16200000">
            <a:off x="2768859" y="3359410"/>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19508" y="1393078"/>
            <a:ext cx="4449971" cy="4450143"/>
          </a:xfrm>
          <a:prstGeom prst="rect">
            <a:avLst/>
          </a:prstGeom>
        </p:spPr>
      </p:pic>
      <p:sp>
        <p:nvSpPr>
          <p:cNvPr id="105" name="Freeform 7"/>
          <p:cNvSpPr>
            <a:spLocks/>
          </p:cNvSpPr>
          <p:nvPr/>
        </p:nvSpPr>
        <p:spPr bwMode="auto">
          <a:xfrm>
            <a:off x="10126689" y="13127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4" name="Rectangle 113"/>
          <p:cNvSpPr/>
          <p:nvPr/>
        </p:nvSpPr>
        <p:spPr bwMode="auto">
          <a:xfrm flipV="1">
            <a:off x="6280149" y="3547177"/>
            <a:ext cx="1168395" cy="6597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a:gradFill>
                <a:gsLst>
                  <a:gs pos="1250">
                    <a:srgbClr val="404040"/>
                  </a:gs>
                  <a:gs pos="100000">
                    <a:srgbClr val="404040"/>
                  </a:gs>
                </a:gsLst>
                <a:lin ang="5400000" scaled="0"/>
              </a:gradFill>
            </a:endParaRPr>
          </a:p>
        </p:txBody>
      </p:sp>
      <p:grpSp>
        <p:nvGrpSpPr>
          <p:cNvPr id="13" name="Group 12"/>
          <p:cNvGrpSpPr/>
          <p:nvPr/>
        </p:nvGrpSpPr>
        <p:grpSpPr>
          <a:xfrm>
            <a:off x="5474048" y="2388505"/>
            <a:ext cx="1284019" cy="1361071"/>
            <a:chOff x="5474048" y="2388505"/>
            <a:chExt cx="1284019" cy="1361071"/>
          </a:xfrm>
        </p:grpSpPr>
        <p:sp>
          <p:nvSpPr>
            <p:cNvPr id="98" name="TextBox 97"/>
            <p:cNvSpPr txBox="1"/>
            <p:nvPr/>
          </p:nvSpPr>
          <p:spPr>
            <a:xfrm>
              <a:off x="5474048" y="2388505"/>
              <a:ext cx="1284019" cy="324000"/>
            </a:xfrm>
            <a:prstGeom prst="rect">
              <a:avLst/>
            </a:prstGeom>
            <a:noFill/>
          </p:spPr>
          <p:txBody>
            <a:bodyPr wrap="square" lIns="0" tIns="0" rIns="0" bIns="0" rtlCol="0" anchor="ctr">
              <a:noAutofit/>
            </a:bodyPr>
            <a:lstStyle/>
            <a:p>
              <a:pPr algn="ctr">
                <a:defRPr/>
              </a:pPr>
              <a:r>
                <a:rPr lang="en-US" sz="1600" kern="0" dirty="0">
                  <a:solidFill>
                    <a:schemeClr val="accent2"/>
                  </a:solidFill>
                  <a:cs typeface="Arial" pitchFamily="34" charset="0"/>
                </a:rPr>
                <a:t>Manage work</a:t>
              </a:r>
            </a:p>
          </p:txBody>
        </p:sp>
        <p:grpSp>
          <p:nvGrpSpPr>
            <p:cNvPr id="2" name="Group 1"/>
            <p:cNvGrpSpPr/>
            <p:nvPr/>
          </p:nvGrpSpPr>
          <p:grpSpPr>
            <a:xfrm>
              <a:off x="5904603" y="2842133"/>
              <a:ext cx="365757" cy="907443"/>
              <a:chOff x="6204826" y="2842133"/>
              <a:chExt cx="365757" cy="907443"/>
            </a:xfrm>
          </p:grpSpPr>
          <p:cxnSp>
            <p:nvCxnSpPr>
              <p:cNvPr id="97" name="Straight Connector 96"/>
              <p:cNvCxnSpPr/>
              <p:nvPr/>
            </p:nvCxnSpPr>
            <p:spPr>
              <a:xfrm flipV="1">
                <a:off x="6387704" y="2842133"/>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Oval 98"/>
              <p:cNvSpPr/>
              <p:nvPr/>
            </p:nvSpPr>
            <p:spPr bwMode="auto">
              <a:xfrm>
                <a:off x="6204826"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22" name="Oval 121"/>
          <p:cNvSpPr/>
          <p:nvPr/>
        </p:nvSpPr>
        <p:spPr bwMode="auto">
          <a:xfrm>
            <a:off x="9989882" y="3392681"/>
            <a:ext cx="366520" cy="366520"/>
          </a:xfrm>
          <a:prstGeom prst="ellipse">
            <a:avLst/>
          </a:prstGeom>
          <a:solidFill>
            <a:srgbClr val="C02DA2"/>
          </a:solidFill>
          <a:ln w="76200">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1</a:t>
            </a:r>
          </a:p>
        </p:txBody>
      </p:sp>
      <p:sp>
        <p:nvSpPr>
          <p:cNvPr id="107" name="Rectangle 106"/>
          <p:cNvSpPr/>
          <p:nvPr/>
        </p:nvSpPr>
        <p:spPr bwMode="auto">
          <a:xfrm flipV="1">
            <a:off x="9296400" y="3547176"/>
            <a:ext cx="666478" cy="7232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8404001" y="1746454"/>
            <a:ext cx="1374458" cy="2003122"/>
            <a:chOff x="8404001" y="1746454"/>
            <a:chExt cx="1374458" cy="2003122"/>
          </a:xfrm>
        </p:grpSpPr>
        <p:grpSp>
          <p:nvGrpSpPr>
            <p:cNvPr id="58" name="Group 57"/>
            <p:cNvGrpSpPr/>
            <p:nvPr/>
          </p:nvGrpSpPr>
          <p:grpSpPr>
            <a:xfrm>
              <a:off x="8787237" y="2153291"/>
              <a:ext cx="636563" cy="654393"/>
              <a:chOff x="-3389313" y="1476375"/>
              <a:chExt cx="1530350" cy="1573213"/>
            </a:xfrm>
          </p:grpSpPr>
          <p:sp>
            <p:nvSpPr>
              <p:cNvPr id="59" name="Freeform 21"/>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 name="Freeform 22"/>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 name="Freeform 23"/>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 name="Freeform 24"/>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 name="Freeform 25"/>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 name="Freeform 26"/>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5" name="Rectangle 27"/>
              <p:cNvSpPr>
                <a:spLocks noChangeArrowheads="1"/>
              </p:cNvSpPr>
              <p:nvPr/>
            </p:nvSpPr>
            <p:spPr bwMode="auto">
              <a:xfrm>
                <a:off x="-3201988" y="1476375"/>
                <a:ext cx="1241425" cy="129857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6" name="Rectangle 28"/>
              <p:cNvSpPr>
                <a:spLocks noChangeArrowheads="1"/>
              </p:cNvSpPr>
              <p:nvPr/>
            </p:nvSpPr>
            <p:spPr bwMode="auto">
              <a:xfrm>
                <a:off x="-3201988" y="1476375"/>
                <a:ext cx="1241425" cy="129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 name="Rectangle 29"/>
              <p:cNvSpPr>
                <a:spLocks noChangeArrowheads="1"/>
              </p:cNvSpPr>
              <p:nvPr/>
            </p:nvSpPr>
            <p:spPr bwMode="auto">
              <a:xfrm>
                <a:off x="-3201988" y="1476375"/>
                <a:ext cx="1241425" cy="306388"/>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 name="Rectangle 30"/>
              <p:cNvSpPr>
                <a:spLocks noChangeArrowheads="1"/>
              </p:cNvSpPr>
              <p:nvPr/>
            </p:nvSpPr>
            <p:spPr bwMode="auto">
              <a:xfrm>
                <a:off x="-3201988" y="1476375"/>
                <a:ext cx="12414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9" name="Freeform 31"/>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close/>
                  </a:path>
                </a:pathLst>
              </a:custGeom>
              <a:solidFill>
                <a:srgbClr val="8787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0" name="Freeform 32"/>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1" name="Freeform 33"/>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close/>
                  </a:path>
                </a:pathLst>
              </a:custGeom>
              <a:solidFill>
                <a:srgbClr val="BDBD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2" name="Freeform 34"/>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3" name="Freeform 35"/>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close/>
                  </a:path>
                </a:pathLst>
              </a:custGeom>
              <a:solidFill>
                <a:srgbClr val="A712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4" name="Freeform 36"/>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5" name="Freeform 37"/>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6" name="Freeform 38"/>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7" name="Freeform 39"/>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close/>
                  </a:path>
                </a:pathLst>
              </a:custGeom>
              <a:solidFill>
                <a:srgbClr val="D33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8" name="Freeform 40"/>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9" name="Freeform 41"/>
              <p:cNvSpPr>
                <a:spLocks/>
              </p:cNvSpPr>
              <p:nvPr/>
            </p:nvSpPr>
            <p:spPr bwMode="auto">
              <a:xfrm>
                <a:off x="-3205163" y="1922463"/>
                <a:ext cx="1346200" cy="1127125"/>
              </a:xfrm>
              <a:custGeom>
                <a:avLst/>
                <a:gdLst>
                  <a:gd name="T0" fmla="*/ 848 w 848"/>
                  <a:gd name="T1" fmla="*/ 621 h 710"/>
                  <a:gd name="T2" fmla="*/ 70 w 848"/>
                  <a:gd name="T3" fmla="*/ 710 h 710"/>
                  <a:gd name="T4" fmla="*/ 0 w 848"/>
                  <a:gd name="T5" fmla="*/ 90 h 710"/>
                  <a:gd name="T6" fmla="*/ 777 w 848"/>
                  <a:gd name="T7" fmla="*/ 0 h 710"/>
                  <a:gd name="T8" fmla="*/ 848 w 848"/>
                  <a:gd name="T9" fmla="*/ 621 h 710"/>
                </a:gdLst>
                <a:ahLst/>
                <a:cxnLst>
                  <a:cxn ang="0">
                    <a:pos x="T0" y="T1"/>
                  </a:cxn>
                  <a:cxn ang="0">
                    <a:pos x="T2" y="T3"/>
                  </a:cxn>
                  <a:cxn ang="0">
                    <a:pos x="T4" y="T5"/>
                  </a:cxn>
                  <a:cxn ang="0">
                    <a:pos x="T6" y="T7"/>
                  </a:cxn>
                  <a:cxn ang="0">
                    <a:pos x="T8" y="T9"/>
                  </a:cxn>
                </a:cxnLst>
                <a:rect l="0" t="0" r="r" b="b"/>
                <a:pathLst>
                  <a:path w="848" h="710">
                    <a:moveTo>
                      <a:pt x="848" y="621"/>
                    </a:moveTo>
                    <a:lnTo>
                      <a:pt x="70" y="710"/>
                    </a:lnTo>
                    <a:lnTo>
                      <a:pt x="0" y="90"/>
                    </a:lnTo>
                    <a:lnTo>
                      <a:pt x="777" y="0"/>
                    </a:lnTo>
                    <a:lnTo>
                      <a:pt x="848" y="6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0" name="Freeform 42"/>
              <p:cNvSpPr>
                <a:spLocks/>
              </p:cNvSpPr>
              <p:nvPr/>
            </p:nvSpPr>
            <p:spPr bwMode="auto">
              <a:xfrm>
                <a:off x="-3240088" y="1619250"/>
                <a:ext cx="1268413" cy="446088"/>
              </a:xfrm>
              <a:custGeom>
                <a:avLst/>
                <a:gdLst>
                  <a:gd name="T0" fmla="*/ 799 w 799"/>
                  <a:gd name="T1" fmla="*/ 191 h 281"/>
                  <a:gd name="T2" fmla="*/ 22 w 799"/>
                  <a:gd name="T3" fmla="*/ 281 h 281"/>
                  <a:gd name="T4" fmla="*/ 0 w 799"/>
                  <a:gd name="T5" fmla="*/ 89 h 281"/>
                  <a:gd name="T6" fmla="*/ 778 w 799"/>
                  <a:gd name="T7" fmla="*/ 0 h 281"/>
                  <a:gd name="T8" fmla="*/ 799 w 799"/>
                  <a:gd name="T9" fmla="*/ 191 h 281"/>
                </a:gdLst>
                <a:ahLst/>
                <a:cxnLst>
                  <a:cxn ang="0">
                    <a:pos x="T0" y="T1"/>
                  </a:cxn>
                  <a:cxn ang="0">
                    <a:pos x="T2" y="T3"/>
                  </a:cxn>
                  <a:cxn ang="0">
                    <a:pos x="T4" y="T5"/>
                  </a:cxn>
                  <a:cxn ang="0">
                    <a:pos x="T6" y="T7"/>
                  </a:cxn>
                  <a:cxn ang="0">
                    <a:pos x="T8" y="T9"/>
                  </a:cxn>
                </a:cxnLst>
                <a:rect l="0" t="0" r="r" b="b"/>
                <a:pathLst>
                  <a:path w="799" h="281">
                    <a:moveTo>
                      <a:pt x="799" y="191"/>
                    </a:moveTo>
                    <a:lnTo>
                      <a:pt x="22" y="281"/>
                    </a:lnTo>
                    <a:lnTo>
                      <a:pt x="0" y="89"/>
                    </a:lnTo>
                    <a:lnTo>
                      <a:pt x="778" y="0"/>
                    </a:lnTo>
                    <a:lnTo>
                      <a:pt x="799" y="191"/>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1" name="Freeform 43"/>
              <p:cNvSpPr>
                <a:spLocks/>
              </p:cNvSpPr>
              <p:nvPr/>
            </p:nvSpPr>
            <p:spPr bwMode="auto">
              <a:xfrm>
                <a:off x="-3051175" y="2179638"/>
                <a:ext cx="234950" cy="211138"/>
              </a:xfrm>
              <a:custGeom>
                <a:avLst/>
                <a:gdLst>
                  <a:gd name="T0" fmla="*/ 106 w 106"/>
                  <a:gd name="T1" fmla="*/ 84 h 95"/>
                  <a:gd name="T2" fmla="*/ 87 w 106"/>
                  <a:gd name="T3" fmla="*/ 86 h 95"/>
                  <a:gd name="T4" fmla="*/ 81 w 106"/>
                  <a:gd name="T5" fmla="*/ 36 h 95"/>
                  <a:gd name="T6" fmla="*/ 80 w 106"/>
                  <a:gd name="T7" fmla="*/ 17 h 95"/>
                  <a:gd name="T8" fmla="*/ 80 w 106"/>
                  <a:gd name="T9" fmla="*/ 18 h 95"/>
                  <a:gd name="T10" fmla="*/ 78 w 106"/>
                  <a:gd name="T11" fmla="*/ 29 h 95"/>
                  <a:gd name="T12" fmla="*/ 65 w 106"/>
                  <a:gd name="T13" fmla="*/ 89 h 95"/>
                  <a:gd name="T14" fmla="*/ 49 w 106"/>
                  <a:gd name="T15" fmla="*/ 90 h 95"/>
                  <a:gd name="T16" fmla="*/ 23 w 106"/>
                  <a:gd name="T17" fmla="*/ 36 h 95"/>
                  <a:gd name="T18" fmla="*/ 19 w 106"/>
                  <a:gd name="T19" fmla="*/ 24 h 95"/>
                  <a:gd name="T20" fmla="*/ 18 w 106"/>
                  <a:gd name="T21" fmla="*/ 25 h 95"/>
                  <a:gd name="T22" fmla="*/ 22 w 106"/>
                  <a:gd name="T23" fmla="*/ 46 h 95"/>
                  <a:gd name="T24" fmla="*/ 27 w 106"/>
                  <a:gd name="T25" fmla="*/ 93 h 95"/>
                  <a:gd name="T26" fmla="*/ 10 w 106"/>
                  <a:gd name="T27" fmla="*/ 95 h 95"/>
                  <a:gd name="T28" fmla="*/ 0 w 106"/>
                  <a:gd name="T29" fmla="*/ 11 h 95"/>
                  <a:gd name="T30" fmla="*/ 28 w 106"/>
                  <a:gd name="T31" fmla="*/ 7 h 95"/>
                  <a:gd name="T32" fmla="*/ 51 w 106"/>
                  <a:gd name="T33" fmla="*/ 55 h 95"/>
                  <a:gd name="T34" fmla="*/ 55 w 106"/>
                  <a:gd name="T35" fmla="*/ 67 h 95"/>
                  <a:gd name="T36" fmla="*/ 56 w 106"/>
                  <a:gd name="T37" fmla="*/ 67 h 95"/>
                  <a:gd name="T38" fmla="*/ 58 w 106"/>
                  <a:gd name="T39" fmla="*/ 55 h 95"/>
                  <a:gd name="T40" fmla="*/ 69 w 106"/>
                  <a:gd name="T41" fmla="*/ 3 h 95"/>
                  <a:gd name="T42" fmla="*/ 96 w 106"/>
                  <a:gd name="T43" fmla="*/ 0 h 95"/>
                  <a:gd name="T44" fmla="*/ 106 w 106"/>
                  <a:gd name="T45" fmla="*/ 8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95">
                    <a:moveTo>
                      <a:pt x="106" y="84"/>
                    </a:moveTo>
                    <a:cubicBezTo>
                      <a:pt x="87" y="86"/>
                      <a:pt x="87" y="86"/>
                      <a:pt x="87" y="86"/>
                    </a:cubicBezTo>
                    <a:cubicBezTo>
                      <a:pt x="81" y="36"/>
                      <a:pt x="81" y="36"/>
                      <a:pt x="81" y="36"/>
                    </a:cubicBezTo>
                    <a:cubicBezTo>
                      <a:pt x="81" y="30"/>
                      <a:pt x="80" y="24"/>
                      <a:pt x="80" y="17"/>
                    </a:cubicBezTo>
                    <a:cubicBezTo>
                      <a:pt x="80" y="18"/>
                      <a:pt x="80" y="18"/>
                      <a:pt x="80" y="18"/>
                    </a:cubicBezTo>
                    <a:cubicBezTo>
                      <a:pt x="79" y="23"/>
                      <a:pt x="79" y="27"/>
                      <a:pt x="78" y="29"/>
                    </a:cubicBezTo>
                    <a:cubicBezTo>
                      <a:pt x="65" y="89"/>
                      <a:pt x="65" y="89"/>
                      <a:pt x="65" y="89"/>
                    </a:cubicBezTo>
                    <a:cubicBezTo>
                      <a:pt x="49" y="90"/>
                      <a:pt x="49" y="90"/>
                      <a:pt x="49" y="90"/>
                    </a:cubicBezTo>
                    <a:cubicBezTo>
                      <a:pt x="23" y="36"/>
                      <a:pt x="23" y="36"/>
                      <a:pt x="23" y="36"/>
                    </a:cubicBezTo>
                    <a:cubicBezTo>
                      <a:pt x="22" y="34"/>
                      <a:pt x="21" y="31"/>
                      <a:pt x="19" y="24"/>
                    </a:cubicBezTo>
                    <a:cubicBezTo>
                      <a:pt x="18" y="25"/>
                      <a:pt x="18" y="25"/>
                      <a:pt x="18" y="25"/>
                    </a:cubicBezTo>
                    <a:cubicBezTo>
                      <a:pt x="20" y="33"/>
                      <a:pt x="21" y="40"/>
                      <a:pt x="22" y="46"/>
                    </a:cubicBezTo>
                    <a:cubicBezTo>
                      <a:pt x="27" y="93"/>
                      <a:pt x="27" y="93"/>
                      <a:pt x="27" y="93"/>
                    </a:cubicBezTo>
                    <a:cubicBezTo>
                      <a:pt x="10" y="95"/>
                      <a:pt x="10" y="95"/>
                      <a:pt x="10" y="95"/>
                    </a:cubicBezTo>
                    <a:cubicBezTo>
                      <a:pt x="0" y="11"/>
                      <a:pt x="0" y="11"/>
                      <a:pt x="0" y="11"/>
                    </a:cubicBezTo>
                    <a:cubicBezTo>
                      <a:pt x="28" y="7"/>
                      <a:pt x="28" y="7"/>
                      <a:pt x="28" y="7"/>
                    </a:cubicBezTo>
                    <a:cubicBezTo>
                      <a:pt x="51" y="55"/>
                      <a:pt x="51" y="55"/>
                      <a:pt x="51" y="55"/>
                    </a:cubicBezTo>
                    <a:cubicBezTo>
                      <a:pt x="53" y="59"/>
                      <a:pt x="54" y="63"/>
                      <a:pt x="55" y="67"/>
                    </a:cubicBezTo>
                    <a:cubicBezTo>
                      <a:pt x="56" y="67"/>
                      <a:pt x="56" y="67"/>
                      <a:pt x="56" y="67"/>
                    </a:cubicBezTo>
                    <a:cubicBezTo>
                      <a:pt x="56" y="62"/>
                      <a:pt x="57" y="58"/>
                      <a:pt x="58" y="55"/>
                    </a:cubicBezTo>
                    <a:cubicBezTo>
                      <a:pt x="69" y="3"/>
                      <a:pt x="69" y="3"/>
                      <a:pt x="69" y="3"/>
                    </a:cubicBezTo>
                    <a:cubicBezTo>
                      <a:pt x="96" y="0"/>
                      <a:pt x="96" y="0"/>
                      <a:pt x="96" y="0"/>
                    </a:cubicBezTo>
                    <a:lnTo>
                      <a:pt x="106" y="84"/>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2" name="Freeform 44"/>
              <p:cNvSpPr>
                <a:spLocks noEditPoints="1"/>
              </p:cNvSpPr>
              <p:nvPr/>
            </p:nvSpPr>
            <p:spPr bwMode="auto">
              <a:xfrm>
                <a:off x="-2795588" y="2214563"/>
                <a:ext cx="150813" cy="144463"/>
              </a:xfrm>
              <a:custGeom>
                <a:avLst/>
                <a:gdLst>
                  <a:gd name="T0" fmla="*/ 37 w 68"/>
                  <a:gd name="T1" fmla="*/ 64 h 65"/>
                  <a:gd name="T2" fmla="*/ 13 w 68"/>
                  <a:gd name="T3" fmla="*/ 58 h 65"/>
                  <a:gd name="T4" fmla="*/ 1 w 68"/>
                  <a:gd name="T5" fmla="*/ 36 h 65"/>
                  <a:gd name="T6" fmla="*/ 8 w 68"/>
                  <a:gd name="T7" fmla="*/ 12 h 65"/>
                  <a:gd name="T8" fmla="*/ 31 w 68"/>
                  <a:gd name="T9" fmla="*/ 1 h 65"/>
                  <a:gd name="T10" fmla="*/ 55 w 68"/>
                  <a:gd name="T11" fmla="*/ 7 h 65"/>
                  <a:gd name="T12" fmla="*/ 66 w 68"/>
                  <a:gd name="T13" fmla="*/ 28 h 65"/>
                  <a:gd name="T14" fmla="*/ 60 w 68"/>
                  <a:gd name="T15" fmla="*/ 53 h 65"/>
                  <a:gd name="T16" fmla="*/ 37 w 68"/>
                  <a:gd name="T17" fmla="*/ 64 h 65"/>
                  <a:gd name="T18" fmla="*/ 32 w 68"/>
                  <a:gd name="T19" fmla="*/ 15 h 65"/>
                  <a:gd name="T20" fmla="*/ 22 w 68"/>
                  <a:gd name="T21" fmla="*/ 21 h 65"/>
                  <a:gd name="T22" fmla="*/ 20 w 68"/>
                  <a:gd name="T23" fmla="*/ 34 h 65"/>
                  <a:gd name="T24" fmla="*/ 36 w 68"/>
                  <a:gd name="T25" fmla="*/ 50 h 65"/>
                  <a:gd name="T26" fmla="*/ 47 w 68"/>
                  <a:gd name="T27" fmla="*/ 30 h 65"/>
                  <a:gd name="T28" fmla="*/ 32 w 68"/>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5">
                    <a:moveTo>
                      <a:pt x="37" y="64"/>
                    </a:moveTo>
                    <a:cubicBezTo>
                      <a:pt x="27" y="65"/>
                      <a:pt x="19" y="63"/>
                      <a:pt x="13" y="58"/>
                    </a:cubicBezTo>
                    <a:cubicBezTo>
                      <a:pt x="6" y="53"/>
                      <a:pt x="2" y="46"/>
                      <a:pt x="1" y="36"/>
                    </a:cubicBezTo>
                    <a:cubicBezTo>
                      <a:pt x="0" y="27"/>
                      <a:pt x="2" y="18"/>
                      <a:pt x="8" y="12"/>
                    </a:cubicBezTo>
                    <a:cubicBezTo>
                      <a:pt x="13" y="6"/>
                      <a:pt x="21" y="2"/>
                      <a:pt x="31" y="1"/>
                    </a:cubicBezTo>
                    <a:cubicBezTo>
                      <a:pt x="41" y="0"/>
                      <a:pt x="49" y="2"/>
                      <a:pt x="55" y="7"/>
                    </a:cubicBezTo>
                    <a:cubicBezTo>
                      <a:pt x="62" y="12"/>
                      <a:pt x="65" y="19"/>
                      <a:pt x="66" y="28"/>
                    </a:cubicBezTo>
                    <a:cubicBezTo>
                      <a:pt x="68" y="38"/>
                      <a:pt x="66" y="46"/>
                      <a:pt x="60" y="53"/>
                    </a:cubicBezTo>
                    <a:cubicBezTo>
                      <a:pt x="55" y="59"/>
                      <a:pt x="47" y="63"/>
                      <a:pt x="37" y="64"/>
                    </a:cubicBezTo>
                    <a:close/>
                    <a:moveTo>
                      <a:pt x="32" y="15"/>
                    </a:moveTo>
                    <a:cubicBezTo>
                      <a:pt x="28" y="16"/>
                      <a:pt x="24" y="18"/>
                      <a:pt x="22" y="21"/>
                    </a:cubicBezTo>
                    <a:cubicBezTo>
                      <a:pt x="20" y="24"/>
                      <a:pt x="20" y="29"/>
                      <a:pt x="20" y="34"/>
                    </a:cubicBezTo>
                    <a:cubicBezTo>
                      <a:pt x="21" y="46"/>
                      <a:pt x="27" y="51"/>
                      <a:pt x="36" y="50"/>
                    </a:cubicBezTo>
                    <a:cubicBezTo>
                      <a:pt x="45" y="49"/>
                      <a:pt x="49" y="42"/>
                      <a:pt x="47" y="30"/>
                    </a:cubicBezTo>
                    <a:cubicBezTo>
                      <a:pt x="46" y="19"/>
                      <a:pt x="41" y="14"/>
                      <a:pt x="32" y="15"/>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3" name="Freeform 45"/>
              <p:cNvSpPr>
                <a:spLocks/>
              </p:cNvSpPr>
              <p:nvPr/>
            </p:nvSpPr>
            <p:spPr bwMode="auto">
              <a:xfrm>
                <a:off x="-2628900" y="2192338"/>
                <a:ext cx="144463" cy="150813"/>
              </a:xfrm>
              <a:custGeom>
                <a:avLst/>
                <a:gdLst>
                  <a:gd name="T0" fmla="*/ 65 w 65"/>
                  <a:gd name="T1" fmla="*/ 61 h 68"/>
                  <a:gd name="T2" fmla="*/ 47 w 65"/>
                  <a:gd name="T3" fmla="*/ 63 h 68"/>
                  <a:gd name="T4" fmla="*/ 43 w 65"/>
                  <a:gd name="T5" fmla="*/ 29 h 68"/>
                  <a:gd name="T6" fmla="*/ 31 w 65"/>
                  <a:gd name="T7" fmla="*/ 17 h 68"/>
                  <a:gd name="T8" fmla="*/ 24 w 65"/>
                  <a:gd name="T9" fmla="*/ 21 h 68"/>
                  <a:gd name="T10" fmla="*/ 22 w 65"/>
                  <a:gd name="T11" fmla="*/ 31 h 68"/>
                  <a:gd name="T12" fmla="*/ 26 w 65"/>
                  <a:gd name="T13" fmla="*/ 65 h 68"/>
                  <a:gd name="T14" fmla="*/ 7 w 65"/>
                  <a:gd name="T15" fmla="*/ 68 h 68"/>
                  <a:gd name="T16" fmla="*/ 0 w 65"/>
                  <a:gd name="T17" fmla="*/ 7 h 68"/>
                  <a:gd name="T18" fmla="*/ 19 w 65"/>
                  <a:gd name="T19" fmla="*/ 5 h 68"/>
                  <a:gd name="T20" fmla="*/ 20 w 65"/>
                  <a:gd name="T21" fmla="*/ 15 h 68"/>
                  <a:gd name="T22" fmla="*/ 20 w 65"/>
                  <a:gd name="T23" fmla="*/ 15 h 68"/>
                  <a:gd name="T24" fmla="*/ 38 w 65"/>
                  <a:gd name="T25" fmla="*/ 1 h 68"/>
                  <a:gd name="T26" fmla="*/ 61 w 65"/>
                  <a:gd name="T27" fmla="*/ 24 h 68"/>
                  <a:gd name="T28" fmla="*/ 65 w 65"/>
                  <a:gd name="T2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68">
                    <a:moveTo>
                      <a:pt x="65" y="61"/>
                    </a:moveTo>
                    <a:cubicBezTo>
                      <a:pt x="47" y="63"/>
                      <a:pt x="47" y="63"/>
                      <a:pt x="47" y="63"/>
                    </a:cubicBezTo>
                    <a:cubicBezTo>
                      <a:pt x="43" y="29"/>
                      <a:pt x="43" y="29"/>
                      <a:pt x="43" y="29"/>
                    </a:cubicBezTo>
                    <a:cubicBezTo>
                      <a:pt x="42" y="20"/>
                      <a:pt x="38" y="16"/>
                      <a:pt x="31" y="17"/>
                    </a:cubicBezTo>
                    <a:cubicBezTo>
                      <a:pt x="28" y="17"/>
                      <a:pt x="26" y="19"/>
                      <a:pt x="24" y="21"/>
                    </a:cubicBezTo>
                    <a:cubicBezTo>
                      <a:pt x="22" y="24"/>
                      <a:pt x="21" y="27"/>
                      <a:pt x="22" y="31"/>
                    </a:cubicBezTo>
                    <a:cubicBezTo>
                      <a:pt x="26" y="65"/>
                      <a:pt x="26" y="65"/>
                      <a:pt x="26" y="65"/>
                    </a:cubicBezTo>
                    <a:cubicBezTo>
                      <a:pt x="7" y="68"/>
                      <a:pt x="7" y="68"/>
                      <a:pt x="7" y="68"/>
                    </a:cubicBezTo>
                    <a:cubicBezTo>
                      <a:pt x="0" y="7"/>
                      <a:pt x="0" y="7"/>
                      <a:pt x="0" y="7"/>
                    </a:cubicBezTo>
                    <a:cubicBezTo>
                      <a:pt x="19" y="5"/>
                      <a:pt x="19" y="5"/>
                      <a:pt x="19" y="5"/>
                    </a:cubicBezTo>
                    <a:cubicBezTo>
                      <a:pt x="20" y="15"/>
                      <a:pt x="20" y="15"/>
                      <a:pt x="20" y="15"/>
                    </a:cubicBezTo>
                    <a:cubicBezTo>
                      <a:pt x="20" y="15"/>
                      <a:pt x="20" y="15"/>
                      <a:pt x="20" y="15"/>
                    </a:cubicBezTo>
                    <a:cubicBezTo>
                      <a:pt x="24" y="7"/>
                      <a:pt x="30" y="2"/>
                      <a:pt x="38" y="1"/>
                    </a:cubicBezTo>
                    <a:cubicBezTo>
                      <a:pt x="51" y="0"/>
                      <a:pt x="59" y="7"/>
                      <a:pt x="61" y="24"/>
                    </a:cubicBezTo>
                    <a:lnTo>
                      <a:pt x="65" y="6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4" name="Freeform 46"/>
              <p:cNvSpPr>
                <a:spLocks noEditPoints="1"/>
              </p:cNvSpPr>
              <p:nvPr/>
            </p:nvSpPr>
            <p:spPr bwMode="auto">
              <a:xfrm>
                <a:off x="-2468563" y="2109788"/>
                <a:ext cx="147638" cy="214313"/>
              </a:xfrm>
              <a:custGeom>
                <a:avLst/>
                <a:gdLst>
                  <a:gd name="T0" fmla="*/ 67 w 67"/>
                  <a:gd name="T1" fmla="*/ 89 h 96"/>
                  <a:gd name="T2" fmla="*/ 48 w 67"/>
                  <a:gd name="T3" fmla="*/ 92 h 96"/>
                  <a:gd name="T4" fmla="*/ 47 w 67"/>
                  <a:gd name="T5" fmla="*/ 83 h 96"/>
                  <a:gd name="T6" fmla="*/ 47 w 67"/>
                  <a:gd name="T7" fmla="*/ 83 h 96"/>
                  <a:gd name="T8" fmla="*/ 30 w 67"/>
                  <a:gd name="T9" fmla="*/ 95 h 96"/>
                  <a:gd name="T10" fmla="*/ 11 w 67"/>
                  <a:gd name="T11" fmla="*/ 89 h 96"/>
                  <a:gd name="T12" fmla="*/ 1 w 67"/>
                  <a:gd name="T13" fmla="*/ 68 h 96"/>
                  <a:gd name="T14" fmla="*/ 6 w 67"/>
                  <a:gd name="T15" fmla="*/ 43 h 96"/>
                  <a:gd name="T16" fmla="*/ 25 w 67"/>
                  <a:gd name="T17" fmla="*/ 32 h 96"/>
                  <a:gd name="T18" fmla="*/ 42 w 67"/>
                  <a:gd name="T19" fmla="*/ 38 h 96"/>
                  <a:gd name="T20" fmla="*/ 42 w 67"/>
                  <a:gd name="T21" fmla="*/ 38 h 96"/>
                  <a:gd name="T22" fmla="*/ 38 w 67"/>
                  <a:gd name="T23" fmla="*/ 2 h 96"/>
                  <a:gd name="T24" fmla="*/ 57 w 67"/>
                  <a:gd name="T25" fmla="*/ 0 h 96"/>
                  <a:gd name="T26" fmla="*/ 67 w 67"/>
                  <a:gd name="T27" fmla="*/ 89 h 96"/>
                  <a:gd name="T28" fmla="*/ 45 w 67"/>
                  <a:gd name="T29" fmla="*/ 62 h 96"/>
                  <a:gd name="T30" fmla="*/ 45 w 67"/>
                  <a:gd name="T31" fmla="*/ 58 h 96"/>
                  <a:gd name="T32" fmla="*/ 40 w 67"/>
                  <a:gd name="T33" fmla="*/ 48 h 96"/>
                  <a:gd name="T34" fmla="*/ 31 w 67"/>
                  <a:gd name="T35" fmla="*/ 45 h 96"/>
                  <a:gd name="T36" fmla="*/ 22 w 67"/>
                  <a:gd name="T37" fmla="*/ 51 h 96"/>
                  <a:gd name="T38" fmla="*/ 20 w 67"/>
                  <a:gd name="T39" fmla="*/ 65 h 96"/>
                  <a:gd name="T40" fmla="*/ 25 w 67"/>
                  <a:gd name="T41" fmla="*/ 77 h 96"/>
                  <a:gd name="T42" fmla="*/ 34 w 67"/>
                  <a:gd name="T43" fmla="*/ 80 h 96"/>
                  <a:gd name="T44" fmla="*/ 43 w 67"/>
                  <a:gd name="T45" fmla="*/ 75 h 96"/>
                  <a:gd name="T46" fmla="*/ 45 w 67"/>
                  <a:gd name="T4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96">
                    <a:moveTo>
                      <a:pt x="67" y="89"/>
                    </a:moveTo>
                    <a:cubicBezTo>
                      <a:pt x="48" y="92"/>
                      <a:pt x="48" y="92"/>
                      <a:pt x="48" y="92"/>
                    </a:cubicBezTo>
                    <a:cubicBezTo>
                      <a:pt x="47" y="83"/>
                      <a:pt x="47" y="83"/>
                      <a:pt x="47" y="83"/>
                    </a:cubicBezTo>
                    <a:cubicBezTo>
                      <a:pt x="47" y="83"/>
                      <a:pt x="47" y="83"/>
                      <a:pt x="47" y="83"/>
                    </a:cubicBezTo>
                    <a:cubicBezTo>
                      <a:pt x="44" y="90"/>
                      <a:pt x="38" y="94"/>
                      <a:pt x="30" y="95"/>
                    </a:cubicBezTo>
                    <a:cubicBezTo>
                      <a:pt x="22" y="96"/>
                      <a:pt x="16" y="94"/>
                      <a:pt x="11" y="89"/>
                    </a:cubicBezTo>
                    <a:cubicBezTo>
                      <a:pt x="5" y="84"/>
                      <a:pt x="2" y="77"/>
                      <a:pt x="1" y="68"/>
                    </a:cubicBezTo>
                    <a:cubicBezTo>
                      <a:pt x="0" y="58"/>
                      <a:pt x="2" y="50"/>
                      <a:pt x="6" y="43"/>
                    </a:cubicBezTo>
                    <a:cubicBezTo>
                      <a:pt x="10" y="36"/>
                      <a:pt x="17" y="33"/>
                      <a:pt x="25" y="32"/>
                    </a:cubicBezTo>
                    <a:cubicBezTo>
                      <a:pt x="33" y="31"/>
                      <a:pt x="38" y="33"/>
                      <a:pt x="42" y="38"/>
                    </a:cubicBezTo>
                    <a:cubicBezTo>
                      <a:pt x="42" y="38"/>
                      <a:pt x="42" y="38"/>
                      <a:pt x="42" y="38"/>
                    </a:cubicBezTo>
                    <a:cubicBezTo>
                      <a:pt x="38" y="2"/>
                      <a:pt x="38" y="2"/>
                      <a:pt x="38" y="2"/>
                    </a:cubicBezTo>
                    <a:cubicBezTo>
                      <a:pt x="57" y="0"/>
                      <a:pt x="57" y="0"/>
                      <a:pt x="57" y="0"/>
                    </a:cubicBezTo>
                    <a:lnTo>
                      <a:pt x="67" y="89"/>
                    </a:lnTo>
                    <a:close/>
                    <a:moveTo>
                      <a:pt x="45" y="62"/>
                    </a:moveTo>
                    <a:cubicBezTo>
                      <a:pt x="45" y="58"/>
                      <a:pt x="45" y="58"/>
                      <a:pt x="45" y="58"/>
                    </a:cubicBezTo>
                    <a:cubicBezTo>
                      <a:pt x="44" y="54"/>
                      <a:pt x="43" y="51"/>
                      <a:pt x="40" y="48"/>
                    </a:cubicBezTo>
                    <a:cubicBezTo>
                      <a:pt x="38" y="46"/>
                      <a:pt x="35" y="45"/>
                      <a:pt x="31" y="45"/>
                    </a:cubicBezTo>
                    <a:cubicBezTo>
                      <a:pt x="27" y="46"/>
                      <a:pt x="24" y="48"/>
                      <a:pt x="22" y="51"/>
                    </a:cubicBezTo>
                    <a:cubicBezTo>
                      <a:pt x="20" y="55"/>
                      <a:pt x="19" y="59"/>
                      <a:pt x="20" y="65"/>
                    </a:cubicBezTo>
                    <a:cubicBezTo>
                      <a:pt x="21" y="70"/>
                      <a:pt x="22" y="74"/>
                      <a:pt x="25" y="77"/>
                    </a:cubicBezTo>
                    <a:cubicBezTo>
                      <a:pt x="27" y="80"/>
                      <a:pt x="30" y="81"/>
                      <a:pt x="34" y="80"/>
                    </a:cubicBezTo>
                    <a:cubicBezTo>
                      <a:pt x="38" y="80"/>
                      <a:pt x="41" y="78"/>
                      <a:pt x="43" y="75"/>
                    </a:cubicBezTo>
                    <a:cubicBezTo>
                      <a:pt x="45" y="71"/>
                      <a:pt x="46" y="67"/>
                      <a:pt x="45" y="6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5" name="Freeform 47"/>
              <p:cNvSpPr>
                <a:spLocks noEditPoints="1"/>
              </p:cNvSpPr>
              <p:nvPr/>
            </p:nvSpPr>
            <p:spPr bwMode="auto">
              <a:xfrm>
                <a:off x="-2303463" y="2157413"/>
                <a:ext cx="130175" cy="147638"/>
              </a:xfrm>
              <a:custGeom>
                <a:avLst/>
                <a:gdLst>
                  <a:gd name="T0" fmla="*/ 58 w 58"/>
                  <a:gd name="T1" fmla="*/ 61 h 67"/>
                  <a:gd name="T2" fmla="*/ 40 w 58"/>
                  <a:gd name="T3" fmla="*/ 63 h 67"/>
                  <a:gd name="T4" fmla="*/ 39 w 58"/>
                  <a:gd name="T5" fmla="*/ 54 h 67"/>
                  <a:gd name="T6" fmla="*/ 39 w 58"/>
                  <a:gd name="T7" fmla="*/ 54 h 67"/>
                  <a:gd name="T8" fmla="*/ 22 w 58"/>
                  <a:gd name="T9" fmla="*/ 66 h 67"/>
                  <a:gd name="T10" fmla="*/ 8 w 58"/>
                  <a:gd name="T11" fmla="*/ 63 h 67"/>
                  <a:gd name="T12" fmla="*/ 1 w 58"/>
                  <a:gd name="T13" fmla="*/ 50 h 67"/>
                  <a:gd name="T14" fmla="*/ 20 w 58"/>
                  <a:gd name="T15" fmla="*/ 28 h 67"/>
                  <a:gd name="T16" fmla="*/ 36 w 58"/>
                  <a:gd name="T17" fmla="*/ 24 h 67"/>
                  <a:gd name="T18" fmla="*/ 24 w 58"/>
                  <a:gd name="T19" fmla="*/ 15 h 67"/>
                  <a:gd name="T20" fmla="*/ 4 w 58"/>
                  <a:gd name="T21" fmla="*/ 24 h 67"/>
                  <a:gd name="T22" fmla="*/ 3 w 58"/>
                  <a:gd name="T23" fmla="*/ 10 h 67"/>
                  <a:gd name="T24" fmla="*/ 13 w 58"/>
                  <a:gd name="T25" fmla="*/ 5 h 67"/>
                  <a:gd name="T26" fmla="*/ 25 w 58"/>
                  <a:gd name="T27" fmla="*/ 2 h 67"/>
                  <a:gd name="T28" fmla="*/ 54 w 58"/>
                  <a:gd name="T29" fmla="*/ 25 h 67"/>
                  <a:gd name="T30" fmla="*/ 58 w 58"/>
                  <a:gd name="T31" fmla="*/ 61 h 67"/>
                  <a:gd name="T32" fmla="*/ 37 w 58"/>
                  <a:gd name="T33" fmla="*/ 38 h 67"/>
                  <a:gd name="T34" fmla="*/ 37 w 58"/>
                  <a:gd name="T35" fmla="*/ 34 h 67"/>
                  <a:gd name="T36" fmla="*/ 26 w 58"/>
                  <a:gd name="T37" fmla="*/ 37 h 67"/>
                  <a:gd name="T38" fmla="*/ 18 w 58"/>
                  <a:gd name="T39" fmla="*/ 46 h 67"/>
                  <a:gd name="T40" fmla="*/ 21 w 58"/>
                  <a:gd name="T41" fmla="*/ 51 h 67"/>
                  <a:gd name="T42" fmla="*/ 27 w 58"/>
                  <a:gd name="T43" fmla="*/ 52 h 67"/>
                  <a:gd name="T44" fmla="*/ 35 w 58"/>
                  <a:gd name="T45" fmla="*/ 48 h 67"/>
                  <a:gd name="T46" fmla="*/ 37 w 58"/>
                  <a:gd name="T4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67">
                    <a:moveTo>
                      <a:pt x="58" y="61"/>
                    </a:moveTo>
                    <a:cubicBezTo>
                      <a:pt x="40" y="63"/>
                      <a:pt x="40" y="63"/>
                      <a:pt x="40" y="63"/>
                    </a:cubicBezTo>
                    <a:cubicBezTo>
                      <a:pt x="39" y="54"/>
                      <a:pt x="39" y="54"/>
                      <a:pt x="39" y="54"/>
                    </a:cubicBezTo>
                    <a:cubicBezTo>
                      <a:pt x="39" y="54"/>
                      <a:pt x="39" y="54"/>
                      <a:pt x="39" y="54"/>
                    </a:cubicBezTo>
                    <a:cubicBezTo>
                      <a:pt x="36" y="61"/>
                      <a:pt x="30" y="65"/>
                      <a:pt x="22" y="66"/>
                    </a:cubicBezTo>
                    <a:cubicBezTo>
                      <a:pt x="16" y="67"/>
                      <a:pt x="12" y="66"/>
                      <a:pt x="8" y="63"/>
                    </a:cubicBezTo>
                    <a:cubicBezTo>
                      <a:pt x="4" y="60"/>
                      <a:pt x="2" y="56"/>
                      <a:pt x="1" y="50"/>
                    </a:cubicBezTo>
                    <a:cubicBezTo>
                      <a:pt x="0" y="39"/>
                      <a:pt x="6" y="31"/>
                      <a:pt x="20" y="28"/>
                    </a:cubicBezTo>
                    <a:cubicBezTo>
                      <a:pt x="36" y="24"/>
                      <a:pt x="36" y="24"/>
                      <a:pt x="36" y="24"/>
                    </a:cubicBezTo>
                    <a:cubicBezTo>
                      <a:pt x="35" y="17"/>
                      <a:pt x="31" y="14"/>
                      <a:pt x="24" y="15"/>
                    </a:cubicBezTo>
                    <a:cubicBezTo>
                      <a:pt x="17" y="16"/>
                      <a:pt x="10" y="19"/>
                      <a:pt x="4" y="24"/>
                    </a:cubicBezTo>
                    <a:cubicBezTo>
                      <a:pt x="3" y="10"/>
                      <a:pt x="3" y="10"/>
                      <a:pt x="3" y="10"/>
                    </a:cubicBezTo>
                    <a:cubicBezTo>
                      <a:pt x="5" y="8"/>
                      <a:pt x="8" y="6"/>
                      <a:pt x="13" y="5"/>
                    </a:cubicBezTo>
                    <a:cubicBezTo>
                      <a:pt x="17" y="3"/>
                      <a:pt x="21" y="2"/>
                      <a:pt x="25" y="2"/>
                    </a:cubicBezTo>
                    <a:cubicBezTo>
                      <a:pt x="42" y="0"/>
                      <a:pt x="52" y="8"/>
                      <a:pt x="54" y="25"/>
                    </a:cubicBezTo>
                    <a:lnTo>
                      <a:pt x="58" y="61"/>
                    </a:lnTo>
                    <a:close/>
                    <a:moveTo>
                      <a:pt x="37" y="38"/>
                    </a:moveTo>
                    <a:cubicBezTo>
                      <a:pt x="37" y="34"/>
                      <a:pt x="37" y="34"/>
                      <a:pt x="37" y="34"/>
                    </a:cubicBezTo>
                    <a:cubicBezTo>
                      <a:pt x="26" y="37"/>
                      <a:pt x="26" y="37"/>
                      <a:pt x="26" y="37"/>
                    </a:cubicBezTo>
                    <a:cubicBezTo>
                      <a:pt x="20" y="38"/>
                      <a:pt x="18" y="41"/>
                      <a:pt x="18" y="46"/>
                    </a:cubicBezTo>
                    <a:cubicBezTo>
                      <a:pt x="18" y="48"/>
                      <a:pt x="19" y="50"/>
                      <a:pt x="21" y="51"/>
                    </a:cubicBezTo>
                    <a:cubicBezTo>
                      <a:pt x="23" y="52"/>
                      <a:pt x="25" y="53"/>
                      <a:pt x="27" y="52"/>
                    </a:cubicBezTo>
                    <a:cubicBezTo>
                      <a:pt x="31" y="52"/>
                      <a:pt x="33" y="51"/>
                      <a:pt x="35" y="48"/>
                    </a:cubicBezTo>
                    <a:cubicBezTo>
                      <a:pt x="37" y="45"/>
                      <a:pt x="38" y="42"/>
                      <a:pt x="37" y="3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6" name="Freeform 48"/>
              <p:cNvSpPr>
                <a:spLocks/>
              </p:cNvSpPr>
              <p:nvPr/>
            </p:nvSpPr>
            <p:spPr bwMode="auto">
              <a:xfrm>
                <a:off x="-2173288" y="2138363"/>
                <a:ext cx="144463" cy="211138"/>
              </a:xfrm>
              <a:custGeom>
                <a:avLst/>
                <a:gdLst>
                  <a:gd name="T0" fmla="*/ 65 w 65"/>
                  <a:gd name="T1" fmla="*/ 0 h 95"/>
                  <a:gd name="T2" fmla="*/ 48 w 65"/>
                  <a:gd name="T3" fmla="*/ 68 h 95"/>
                  <a:gd name="T4" fmla="*/ 24 w 65"/>
                  <a:gd name="T5" fmla="*/ 95 h 95"/>
                  <a:gd name="T6" fmla="*/ 13 w 65"/>
                  <a:gd name="T7" fmla="*/ 94 h 95"/>
                  <a:gd name="T8" fmla="*/ 11 w 65"/>
                  <a:gd name="T9" fmla="*/ 80 h 95"/>
                  <a:gd name="T10" fmla="*/ 19 w 65"/>
                  <a:gd name="T11" fmla="*/ 81 h 95"/>
                  <a:gd name="T12" fmla="*/ 29 w 65"/>
                  <a:gd name="T13" fmla="*/ 73 h 95"/>
                  <a:gd name="T14" fmla="*/ 31 w 65"/>
                  <a:gd name="T15" fmla="*/ 65 h 95"/>
                  <a:gd name="T16" fmla="*/ 0 w 65"/>
                  <a:gd name="T17" fmla="*/ 8 h 95"/>
                  <a:gd name="T18" fmla="*/ 20 w 65"/>
                  <a:gd name="T19" fmla="*/ 5 h 95"/>
                  <a:gd name="T20" fmla="*/ 36 w 65"/>
                  <a:gd name="T21" fmla="*/ 41 h 95"/>
                  <a:gd name="T22" fmla="*/ 38 w 65"/>
                  <a:gd name="T23" fmla="*/ 49 h 95"/>
                  <a:gd name="T24" fmla="*/ 38 w 65"/>
                  <a:gd name="T25" fmla="*/ 49 h 95"/>
                  <a:gd name="T26" fmla="*/ 39 w 65"/>
                  <a:gd name="T27" fmla="*/ 40 h 95"/>
                  <a:gd name="T28" fmla="*/ 47 w 65"/>
                  <a:gd name="T29" fmla="*/ 2 h 95"/>
                  <a:gd name="T30" fmla="*/ 65 w 65"/>
                  <a:gd name="T3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95">
                    <a:moveTo>
                      <a:pt x="65" y="0"/>
                    </a:moveTo>
                    <a:cubicBezTo>
                      <a:pt x="48" y="68"/>
                      <a:pt x="48" y="68"/>
                      <a:pt x="48" y="68"/>
                    </a:cubicBezTo>
                    <a:cubicBezTo>
                      <a:pt x="44" y="85"/>
                      <a:pt x="36" y="93"/>
                      <a:pt x="24" y="95"/>
                    </a:cubicBezTo>
                    <a:cubicBezTo>
                      <a:pt x="20" y="95"/>
                      <a:pt x="16" y="95"/>
                      <a:pt x="13" y="94"/>
                    </a:cubicBezTo>
                    <a:cubicBezTo>
                      <a:pt x="11" y="80"/>
                      <a:pt x="11" y="80"/>
                      <a:pt x="11" y="80"/>
                    </a:cubicBezTo>
                    <a:cubicBezTo>
                      <a:pt x="14" y="81"/>
                      <a:pt x="16" y="81"/>
                      <a:pt x="19" y="81"/>
                    </a:cubicBezTo>
                    <a:cubicBezTo>
                      <a:pt x="24" y="80"/>
                      <a:pt x="27" y="78"/>
                      <a:pt x="29" y="73"/>
                    </a:cubicBezTo>
                    <a:cubicBezTo>
                      <a:pt x="31" y="65"/>
                      <a:pt x="31" y="65"/>
                      <a:pt x="31" y="65"/>
                    </a:cubicBezTo>
                    <a:cubicBezTo>
                      <a:pt x="0" y="8"/>
                      <a:pt x="0" y="8"/>
                      <a:pt x="0" y="8"/>
                    </a:cubicBezTo>
                    <a:cubicBezTo>
                      <a:pt x="20" y="5"/>
                      <a:pt x="20" y="5"/>
                      <a:pt x="20" y="5"/>
                    </a:cubicBezTo>
                    <a:cubicBezTo>
                      <a:pt x="36" y="41"/>
                      <a:pt x="36" y="41"/>
                      <a:pt x="36" y="41"/>
                    </a:cubicBezTo>
                    <a:cubicBezTo>
                      <a:pt x="37" y="43"/>
                      <a:pt x="37" y="46"/>
                      <a:pt x="38" y="49"/>
                    </a:cubicBezTo>
                    <a:cubicBezTo>
                      <a:pt x="38" y="49"/>
                      <a:pt x="38" y="49"/>
                      <a:pt x="38" y="49"/>
                    </a:cubicBezTo>
                    <a:cubicBezTo>
                      <a:pt x="38" y="46"/>
                      <a:pt x="39" y="44"/>
                      <a:pt x="39" y="40"/>
                    </a:cubicBezTo>
                    <a:cubicBezTo>
                      <a:pt x="47" y="2"/>
                      <a:pt x="47" y="2"/>
                      <a:pt x="47" y="2"/>
                    </a:cubicBezTo>
                    <a:lnTo>
                      <a:pt x="65"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7" name="Freeform 49"/>
              <p:cNvSpPr>
                <a:spLocks/>
              </p:cNvSpPr>
              <p:nvPr/>
            </p:nvSpPr>
            <p:spPr bwMode="auto">
              <a:xfrm>
                <a:off x="-3022600" y="2559050"/>
                <a:ext cx="142875" cy="298450"/>
              </a:xfrm>
              <a:custGeom>
                <a:avLst/>
                <a:gdLst>
                  <a:gd name="T0" fmla="*/ 62 w 64"/>
                  <a:gd name="T1" fmla="*/ 76 h 134"/>
                  <a:gd name="T2" fmla="*/ 54 w 64"/>
                  <a:gd name="T3" fmla="*/ 116 h 134"/>
                  <a:gd name="T4" fmla="*/ 22 w 64"/>
                  <a:gd name="T5" fmla="*/ 134 h 134"/>
                  <a:gd name="T6" fmla="*/ 3 w 64"/>
                  <a:gd name="T7" fmla="*/ 132 h 134"/>
                  <a:gd name="T8" fmla="*/ 0 w 64"/>
                  <a:gd name="T9" fmla="*/ 106 h 134"/>
                  <a:gd name="T10" fmla="*/ 17 w 64"/>
                  <a:gd name="T11" fmla="*/ 109 h 134"/>
                  <a:gd name="T12" fmla="*/ 33 w 64"/>
                  <a:gd name="T13" fmla="*/ 78 h 134"/>
                  <a:gd name="T14" fmla="*/ 25 w 64"/>
                  <a:gd name="T15" fmla="*/ 4 h 134"/>
                  <a:gd name="T16" fmla="*/ 53 w 64"/>
                  <a:gd name="T17" fmla="*/ 0 h 134"/>
                  <a:gd name="T18" fmla="*/ 62 w 64"/>
                  <a:gd name="T19" fmla="*/ 7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4">
                    <a:moveTo>
                      <a:pt x="62" y="76"/>
                    </a:moveTo>
                    <a:cubicBezTo>
                      <a:pt x="64" y="93"/>
                      <a:pt x="61" y="107"/>
                      <a:pt x="54" y="116"/>
                    </a:cubicBezTo>
                    <a:cubicBezTo>
                      <a:pt x="48" y="126"/>
                      <a:pt x="37" y="132"/>
                      <a:pt x="22" y="134"/>
                    </a:cubicBezTo>
                    <a:cubicBezTo>
                      <a:pt x="15" y="134"/>
                      <a:pt x="9" y="134"/>
                      <a:pt x="3" y="132"/>
                    </a:cubicBezTo>
                    <a:cubicBezTo>
                      <a:pt x="0" y="106"/>
                      <a:pt x="0" y="106"/>
                      <a:pt x="0" y="106"/>
                    </a:cubicBezTo>
                    <a:cubicBezTo>
                      <a:pt x="5" y="109"/>
                      <a:pt x="11" y="110"/>
                      <a:pt x="17" y="109"/>
                    </a:cubicBezTo>
                    <a:cubicBezTo>
                      <a:pt x="30" y="108"/>
                      <a:pt x="35" y="98"/>
                      <a:pt x="33" y="78"/>
                    </a:cubicBezTo>
                    <a:cubicBezTo>
                      <a:pt x="25" y="4"/>
                      <a:pt x="25" y="4"/>
                      <a:pt x="25" y="4"/>
                    </a:cubicBezTo>
                    <a:cubicBezTo>
                      <a:pt x="53" y="0"/>
                      <a:pt x="53" y="0"/>
                      <a:pt x="53" y="0"/>
                    </a:cubicBezTo>
                    <a:lnTo>
                      <a:pt x="62" y="7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8" name="Freeform 50"/>
              <p:cNvSpPr>
                <a:spLocks/>
              </p:cNvSpPr>
              <p:nvPr/>
            </p:nvSpPr>
            <p:spPr bwMode="auto">
              <a:xfrm>
                <a:off x="-2855913" y="2527300"/>
                <a:ext cx="257175" cy="307975"/>
              </a:xfrm>
              <a:custGeom>
                <a:avLst/>
                <a:gdLst>
                  <a:gd name="T0" fmla="*/ 112 w 116"/>
                  <a:gd name="T1" fmla="*/ 71 h 138"/>
                  <a:gd name="T2" fmla="*/ 66 w 116"/>
                  <a:gd name="T3" fmla="*/ 134 h 138"/>
                  <a:gd name="T4" fmla="*/ 8 w 116"/>
                  <a:gd name="T5" fmla="*/ 85 h 138"/>
                  <a:gd name="T6" fmla="*/ 0 w 116"/>
                  <a:gd name="T7" fmla="*/ 12 h 138"/>
                  <a:gd name="T8" fmla="*/ 28 w 116"/>
                  <a:gd name="T9" fmla="*/ 9 h 138"/>
                  <a:gd name="T10" fmla="*/ 36 w 116"/>
                  <a:gd name="T11" fmla="*/ 82 h 138"/>
                  <a:gd name="T12" fmla="*/ 64 w 116"/>
                  <a:gd name="T13" fmla="*/ 109 h 138"/>
                  <a:gd name="T14" fmla="*/ 84 w 116"/>
                  <a:gd name="T15" fmla="*/ 77 h 138"/>
                  <a:gd name="T16" fmla="*/ 75 w 116"/>
                  <a:gd name="T17" fmla="*/ 3 h 138"/>
                  <a:gd name="T18" fmla="*/ 104 w 116"/>
                  <a:gd name="T19" fmla="*/ 0 h 138"/>
                  <a:gd name="T20" fmla="*/ 112 w 116"/>
                  <a:gd name="T21"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8">
                    <a:moveTo>
                      <a:pt x="112" y="71"/>
                    </a:moveTo>
                    <a:cubicBezTo>
                      <a:pt x="116" y="109"/>
                      <a:pt x="101" y="130"/>
                      <a:pt x="66" y="134"/>
                    </a:cubicBezTo>
                    <a:cubicBezTo>
                      <a:pt x="31" y="138"/>
                      <a:pt x="12" y="122"/>
                      <a:pt x="8" y="85"/>
                    </a:cubicBezTo>
                    <a:cubicBezTo>
                      <a:pt x="0" y="12"/>
                      <a:pt x="0" y="12"/>
                      <a:pt x="0" y="12"/>
                    </a:cubicBezTo>
                    <a:cubicBezTo>
                      <a:pt x="28" y="9"/>
                      <a:pt x="28" y="9"/>
                      <a:pt x="28" y="9"/>
                    </a:cubicBezTo>
                    <a:cubicBezTo>
                      <a:pt x="36" y="82"/>
                      <a:pt x="36" y="82"/>
                      <a:pt x="36" y="82"/>
                    </a:cubicBezTo>
                    <a:cubicBezTo>
                      <a:pt x="39" y="102"/>
                      <a:pt x="48" y="111"/>
                      <a:pt x="64" y="109"/>
                    </a:cubicBezTo>
                    <a:cubicBezTo>
                      <a:pt x="79" y="108"/>
                      <a:pt x="86" y="97"/>
                      <a:pt x="84" y="77"/>
                    </a:cubicBezTo>
                    <a:cubicBezTo>
                      <a:pt x="75" y="3"/>
                      <a:pt x="75" y="3"/>
                      <a:pt x="75" y="3"/>
                    </a:cubicBezTo>
                    <a:cubicBezTo>
                      <a:pt x="104" y="0"/>
                      <a:pt x="104" y="0"/>
                      <a:pt x="104" y="0"/>
                    </a:cubicBezTo>
                    <a:lnTo>
                      <a:pt x="112" y="7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9" name="Freeform 51"/>
              <p:cNvSpPr>
                <a:spLocks/>
              </p:cNvSpPr>
              <p:nvPr/>
            </p:nvSpPr>
            <p:spPr bwMode="auto">
              <a:xfrm>
                <a:off x="-2573338" y="2492375"/>
                <a:ext cx="284163" cy="309563"/>
              </a:xfrm>
              <a:custGeom>
                <a:avLst/>
                <a:gdLst>
                  <a:gd name="T0" fmla="*/ 128 w 128"/>
                  <a:gd name="T1" fmla="*/ 126 h 139"/>
                  <a:gd name="T2" fmla="*/ 99 w 128"/>
                  <a:gd name="T3" fmla="*/ 129 h 139"/>
                  <a:gd name="T4" fmla="*/ 38 w 128"/>
                  <a:gd name="T5" fmla="*/ 56 h 139"/>
                  <a:gd name="T6" fmla="*/ 30 w 128"/>
                  <a:gd name="T7" fmla="*/ 47 h 139"/>
                  <a:gd name="T8" fmla="*/ 30 w 128"/>
                  <a:gd name="T9" fmla="*/ 47 h 139"/>
                  <a:gd name="T10" fmla="*/ 33 w 128"/>
                  <a:gd name="T11" fmla="*/ 67 h 139"/>
                  <a:gd name="T12" fmla="*/ 41 w 128"/>
                  <a:gd name="T13" fmla="*/ 136 h 139"/>
                  <a:gd name="T14" fmla="*/ 14 w 128"/>
                  <a:gd name="T15" fmla="*/ 139 h 139"/>
                  <a:gd name="T16" fmla="*/ 0 w 128"/>
                  <a:gd name="T17" fmla="*/ 13 h 139"/>
                  <a:gd name="T18" fmla="*/ 30 w 128"/>
                  <a:gd name="T19" fmla="*/ 10 h 139"/>
                  <a:gd name="T20" fmla="*/ 89 w 128"/>
                  <a:gd name="T21" fmla="*/ 81 h 139"/>
                  <a:gd name="T22" fmla="*/ 97 w 128"/>
                  <a:gd name="T23" fmla="*/ 90 h 139"/>
                  <a:gd name="T24" fmla="*/ 97 w 128"/>
                  <a:gd name="T25" fmla="*/ 90 h 139"/>
                  <a:gd name="T26" fmla="*/ 94 w 128"/>
                  <a:gd name="T27" fmla="*/ 73 h 139"/>
                  <a:gd name="T28" fmla="*/ 86 w 128"/>
                  <a:gd name="T29" fmla="*/ 3 h 139"/>
                  <a:gd name="T30" fmla="*/ 113 w 128"/>
                  <a:gd name="T31" fmla="*/ 0 h 139"/>
                  <a:gd name="T32" fmla="*/ 128 w 128"/>
                  <a:gd name="T3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39">
                    <a:moveTo>
                      <a:pt x="128" y="126"/>
                    </a:moveTo>
                    <a:cubicBezTo>
                      <a:pt x="99" y="129"/>
                      <a:pt x="99" y="129"/>
                      <a:pt x="99" y="129"/>
                    </a:cubicBezTo>
                    <a:cubicBezTo>
                      <a:pt x="38" y="56"/>
                      <a:pt x="38" y="56"/>
                      <a:pt x="38" y="56"/>
                    </a:cubicBezTo>
                    <a:cubicBezTo>
                      <a:pt x="34" y="52"/>
                      <a:pt x="32" y="49"/>
                      <a:pt x="30" y="47"/>
                    </a:cubicBezTo>
                    <a:cubicBezTo>
                      <a:pt x="30" y="47"/>
                      <a:pt x="30" y="47"/>
                      <a:pt x="30" y="47"/>
                    </a:cubicBezTo>
                    <a:cubicBezTo>
                      <a:pt x="31" y="51"/>
                      <a:pt x="32" y="58"/>
                      <a:pt x="33" y="67"/>
                    </a:cubicBezTo>
                    <a:cubicBezTo>
                      <a:pt x="41" y="136"/>
                      <a:pt x="41" y="136"/>
                      <a:pt x="41" y="136"/>
                    </a:cubicBezTo>
                    <a:cubicBezTo>
                      <a:pt x="14" y="139"/>
                      <a:pt x="14" y="139"/>
                      <a:pt x="14" y="139"/>
                    </a:cubicBezTo>
                    <a:cubicBezTo>
                      <a:pt x="0" y="13"/>
                      <a:pt x="0" y="13"/>
                      <a:pt x="0" y="13"/>
                    </a:cubicBezTo>
                    <a:cubicBezTo>
                      <a:pt x="30" y="10"/>
                      <a:pt x="30" y="10"/>
                      <a:pt x="30" y="10"/>
                    </a:cubicBezTo>
                    <a:cubicBezTo>
                      <a:pt x="89" y="81"/>
                      <a:pt x="89" y="81"/>
                      <a:pt x="89" y="81"/>
                    </a:cubicBezTo>
                    <a:cubicBezTo>
                      <a:pt x="92" y="84"/>
                      <a:pt x="94" y="87"/>
                      <a:pt x="97" y="90"/>
                    </a:cubicBezTo>
                    <a:cubicBezTo>
                      <a:pt x="97" y="90"/>
                      <a:pt x="97" y="90"/>
                      <a:pt x="97" y="90"/>
                    </a:cubicBezTo>
                    <a:cubicBezTo>
                      <a:pt x="96" y="87"/>
                      <a:pt x="95" y="82"/>
                      <a:pt x="94" y="73"/>
                    </a:cubicBezTo>
                    <a:cubicBezTo>
                      <a:pt x="86" y="3"/>
                      <a:pt x="86" y="3"/>
                      <a:pt x="86" y="3"/>
                    </a:cubicBezTo>
                    <a:cubicBezTo>
                      <a:pt x="113" y="0"/>
                      <a:pt x="113" y="0"/>
                      <a:pt x="113" y="0"/>
                    </a:cubicBezTo>
                    <a:lnTo>
                      <a:pt x="128" y="12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0" name="Freeform 52"/>
              <p:cNvSpPr>
                <a:spLocks/>
              </p:cNvSpPr>
              <p:nvPr/>
            </p:nvSpPr>
            <p:spPr bwMode="auto">
              <a:xfrm>
                <a:off x="-2154238" y="2454275"/>
                <a:ext cx="149225" cy="293688"/>
              </a:xfrm>
              <a:custGeom>
                <a:avLst/>
                <a:gdLst>
                  <a:gd name="T0" fmla="*/ 52 w 67"/>
                  <a:gd name="T1" fmla="*/ 0 h 132"/>
                  <a:gd name="T2" fmla="*/ 67 w 67"/>
                  <a:gd name="T3" fmla="*/ 128 h 132"/>
                  <a:gd name="T4" fmla="*/ 39 w 67"/>
                  <a:gd name="T5" fmla="*/ 132 h 132"/>
                  <a:gd name="T6" fmla="*/ 28 w 67"/>
                  <a:gd name="T7" fmla="*/ 34 h 132"/>
                  <a:gd name="T8" fmla="*/ 23 w 67"/>
                  <a:gd name="T9" fmla="*/ 39 h 132"/>
                  <a:gd name="T10" fmla="*/ 17 w 67"/>
                  <a:gd name="T11" fmla="*/ 43 h 132"/>
                  <a:gd name="T12" fmla="*/ 10 w 67"/>
                  <a:gd name="T13" fmla="*/ 46 h 132"/>
                  <a:gd name="T14" fmla="*/ 2 w 67"/>
                  <a:gd name="T15" fmla="*/ 48 h 132"/>
                  <a:gd name="T16" fmla="*/ 0 w 67"/>
                  <a:gd name="T17" fmla="*/ 25 h 132"/>
                  <a:gd name="T18" fmla="*/ 19 w 67"/>
                  <a:gd name="T19" fmla="*/ 14 h 132"/>
                  <a:gd name="T20" fmla="*/ 35 w 67"/>
                  <a:gd name="T21" fmla="*/ 2 h 132"/>
                  <a:gd name="T22" fmla="*/ 52 w 6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32">
                    <a:moveTo>
                      <a:pt x="52" y="0"/>
                    </a:moveTo>
                    <a:cubicBezTo>
                      <a:pt x="67" y="128"/>
                      <a:pt x="67" y="128"/>
                      <a:pt x="67" y="128"/>
                    </a:cubicBezTo>
                    <a:cubicBezTo>
                      <a:pt x="39" y="132"/>
                      <a:pt x="39" y="132"/>
                      <a:pt x="39" y="132"/>
                    </a:cubicBezTo>
                    <a:cubicBezTo>
                      <a:pt x="28" y="34"/>
                      <a:pt x="28" y="34"/>
                      <a:pt x="28" y="34"/>
                    </a:cubicBezTo>
                    <a:cubicBezTo>
                      <a:pt x="26" y="36"/>
                      <a:pt x="25" y="37"/>
                      <a:pt x="23" y="39"/>
                    </a:cubicBezTo>
                    <a:cubicBezTo>
                      <a:pt x="21" y="40"/>
                      <a:pt x="19" y="41"/>
                      <a:pt x="17" y="43"/>
                    </a:cubicBezTo>
                    <a:cubicBezTo>
                      <a:pt x="14" y="44"/>
                      <a:pt x="12" y="45"/>
                      <a:pt x="10" y="46"/>
                    </a:cubicBezTo>
                    <a:cubicBezTo>
                      <a:pt x="7" y="47"/>
                      <a:pt x="5" y="48"/>
                      <a:pt x="2" y="48"/>
                    </a:cubicBezTo>
                    <a:cubicBezTo>
                      <a:pt x="0" y="25"/>
                      <a:pt x="0" y="25"/>
                      <a:pt x="0" y="25"/>
                    </a:cubicBezTo>
                    <a:cubicBezTo>
                      <a:pt x="7" y="22"/>
                      <a:pt x="13" y="18"/>
                      <a:pt x="19" y="14"/>
                    </a:cubicBezTo>
                    <a:cubicBezTo>
                      <a:pt x="25" y="10"/>
                      <a:pt x="30" y="6"/>
                      <a:pt x="35" y="2"/>
                    </a:cubicBezTo>
                    <a:lnTo>
                      <a:pt x="52"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8922640" y="2966466"/>
              <a:ext cx="365757" cy="783110"/>
              <a:chOff x="9195251" y="2966466"/>
              <a:chExt cx="365757" cy="783110"/>
            </a:xfrm>
          </p:grpSpPr>
          <p:cxnSp>
            <p:nvCxnSpPr>
              <p:cNvPr id="92" name="Straight Connector 91"/>
              <p:cNvCxnSpPr/>
              <p:nvPr/>
            </p:nvCxnSpPr>
            <p:spPr>
              <a:xfrm flipV="1">
                <a:off x="9378129" y="2966466"/>
                <a:ext cx="0" cy="438945"/>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9195251"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5" name="TextBox 54"/>
            <p:cNvSpPr txBox="1"/>
            <p:nvPr/>
          </p:nvSpPr>
          <p:spPr>
            <a:xfrm>
              <a:off x="8404001" y="1746454"/>
              <a:ext cx="1374458" cy="324000"/>
            </a:xfrm>
            <a:prstGeom prst="rect">
              <a:avLst/>
            </a:prstGeom>
            <a:noFill/>
          </p:spPr>
          <p:txBody>
            <a:bodyPr wrap="square" lIns="0" tIns="0" rIns="0" bIns="0" rtlCol="0" anchor="ctr">
              <a:noAutofit/>
            </a:bodyPr>
            <a:lstStyle/>
            <a:p>
              <a:pPr algn="ctr">
                <a:defRPr/>
              </a:pPr>
              <a:r>
                <a:rPr lang="en-US" sz="1600" kern="0" dirty="0">
                  <a:solidFill>
                    <a:schemeClr val="accent2"/>
                  </a:solidFill>
                  <a:cs typeface="Arial" pitchFamily="34" charset="0"/>
                </a:rPr>
                <a:t>Project starts</a:t>
              </a:r>
            </a:p>
          </p:txBody>
        </p:sp>
      </p:grpSp>
      <p:sp>
        <p:nvSpPr>
          <p:cNvPr id="113" name="Rectangle 112"/>
          <p:cNvSpPr/>
          <p:nvPr/>
        </p:nvSpPr>
        <p:spPr bwMode="auto">
          <a:xfrm flipV="1">
            <a:off x="7802034" y="3547177"/>
            <a:ext cx="1117328" cy="76555"/>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flipV="1">
            <a:off x="4648197" y="3547177"/>
            <a:ext cx="1269998" cy="68090"/>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7425730" y="3400300"/>
            <a:ext cx="399157" cy="1456288"/>
            <a:chOff x="7425730" y="3400300"/>
            <a:chExt cx="399157" cy="1456288"/>
          </a:xfrm>
        </p:grpSpPr>
        <p:sp>
          <p:nvSpPr>
            <p:cNvPr id="95" name="TextBox 94"/>
            <p:cNvSpPr txBox="1"/>
            <p:nvPr/>
          </p:nvSpPr>
          <p:spPr>
            <a:xfrm>
              <a:off x="7425730" y="4532588"/>
              <a:ext cx="399157" cy="324000"/>
            </a:xfrm>
            <a:prstGeom prst="rect">
              <a:avLst/>
            </a:prstGeom>
            <a:noFill/>
          </p:spPr>
          <p:txBody>
            <a:bodyPr wrap="square" lIns="0" tIns="0" rIns="0" bIns="0" rtlCol="0" anchor="ctr">
              <a:noAutofit/>
            </a:bodyPr>
            <a:lstStyle/>
            <a:p>
              <a:pPr algn="ctr">
                <a:defRPr/>
              </a:pPr>
              <a:r>
                <a:rPr lang="en-US" sz="1600" kern="0" dirty="0">
                  <a:solidFill>
                    <a:schemeClr val="accent2"/>
                  </a:solidFill>
                  <a:cs typeface="Arial" pitchFamily="34" charset="0"/>
                </a:rPr>
                <a:t>Plan</a:t>
              </a:r>
            </a:p>
          </p:txBody>
        </p:sp>
        <p:grpSp>
          <p:nvGrpSpPr>
            <p:cNvPr id="6" name="Group 5"/>
            <p:cNvGrpSpPr/>
            <p:nvPr/>
          </p:nvGrpSpPr>
          <p:grpSpPr>
            <a:xfrm>
              <a:off x="7442430" y="3400300"/>
              <a:ext cx="365757" cy="1034281"/>
              <a:chOff x="7700039" y="3400300"/>
              <a:chExt cx="365757" cy="1034281"/>
            </a:xfrm>
          </p:grpSpPr>
          <p:cxnSp>
            <p:nvCxnSpPr>
              <p:cNvPr id="94" name="Straight Connector 93"/>
              <p:cNvCxnSpPr/>
              <p:nvPr/>
            </p:nvCxnSpPr>
            <p:spPr>
              <a:xfrm>
                <a:off x="7882917" y="3738831"/>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6" name="Oval 95"/>
              <p:cNvSpPr/>
              <p:nvPr/>
            </p:nvSpPr>
            <p:spPr bwMode="auto">
              <a:xfrm>
                <a:off x="7700039" y="3400300"/>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6" name="Rectangle 115"/>
          <p:cNvSpPr/>
          <p:nvPr/>
        </p:nvSpPr>
        <p:spPr bwMode="auto">
          <a:xfrm flipV="1">
            <a:off x="3232150" y="3547176"/>
            <a:ext cx="1073150" cy="6597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3719825" y="3383819"/>
            <a:ext cx="1490857" cy="1506173"/>
            <a:chOff x="3601287" y="3383819"/>
            <a:chExt cx="1490857" cy="1506173"/>
          </a:xfrm>
        </p:grpSpPr>
        <p:sp>
          <p:nvSpPr>
            <p:cNvPr id="101" name="TextBox 100"/>
            <p:cNvSpPr txBox="1"/>
            <p:nvPr/>
          </p:nvSpPr>
          <p:spPr>
            <a:xfrm>
              <a:off x="3601287" y="4565992"/>
              <a:ext cx="1490857" cy="324000"/>
            </a:xfrm>
            <a:prstGeom prst="rect">
              <a:avLst/>
            </a:prstGeom>
            <a:noFill/>
          </p:spPr>
          <p:txBody>
            <a:bodyPr wrap="square" lIns="0" tIns="0" rIns="0" bIns="0" rtlCol="0" anchor="ctr">
              <a:noAutofit/>
            </a:bodyPr>
            <a:lstStyle/>
            <a:p>
              <a:pPr algn="ctr">
                <a:defRPr/>
              </a:pPr>
              <a:r>
                <a:rPr lang="en-US" sz="1600" kern="0" dirty="0">
                  <a:solidFill>
                    <a:schemeClr val="accent2"/>
                  </a:solidFill>
                  <a:cs typeface="Arial" pitchFamily="34" charset="0"/>
                </a:rPr>
                <a:t>Track progress</a:t>
              </a:r>
            </a:p>
          </p:txBody>
        </p:sp>
        <p:grpSp>
          <p:nvGrpSpPr>
            <p:cNvPr id="4" name="Group 3"/>
            <p:cNvGrpSpPr/>
            <p:nvPr/>
          </p:nvGrpSpPr>
          <p:grpSpPr>
            <a:xfrm>
              <a:off x="4163837" y="3383819"/>
              <a:ext cx="365757" cy="1050762"/>
              <a:chOff x="4709613" y="3383819"/>
              <a:chExt cx="365757" cy="1050762"/>
            </a:xfrm>
          </p:grpSpPr>
          <p:cxnSp>
            <p:nvCxnSpPr>
              <p:cNvPr id="100" name="Straight Connector 99"/>
              <p:cNvCxnSpPr/>
              <p:nvPr/>
            </p:nvCxnSpPr>
            <p:spPr>
              <a:xfrm>
                <a:off x="4892491" y="3738831"/>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auto">
              <a:xfrm>
                <a:off x="4709613"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6" name="Isosceles Triangle 105"/>
          <p:cNvSpPr/>
          <p:nvPr/>
        </p:nvSpPr>
        <p:spPr bwMode="auto">
          <a:xfrm rot="16200000">
            <a:off x="2768858" y="3359408"/>
            <a:ext cx="510159" cy="439792"/>
          </a:xfrm>
          <a:prstGeom prst="triangle">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itle 15"/>
          <p:cNvSpPr txBox="1">
            <a:spLocks/>
          </p:cNvSpPr>
          <p:nvPr/>
        </p:nvSpPr>
        <p:spPr>
          <a:xfrm>
            <a:off x="4119920" y="508930"/>
            <a:ext cx="4196636" cy="996792"/>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r>
              <a:rPr lang="en-US" sz="3200" spc="306" dirty="0">
                <a:solidFill>
                  <a:srgbClr val="635D59"/>
                </a:solidFill>
              </a:rPr>
              <a:t>PLAN</a:t>
            </a:r>
          </a:p>
          <a:p>
            <a:pPr algn="ctr" defTabSz="932597">
              <a:lnSpc>
                <a:spcPts val="3060"/>
              </a:lnSpc>
              <a:defRPr/>
            </a:pPr>
            <a:endParaRPr lang="en-US" sz="3200" spc="306" dirty="0">
              <a:solidFill>
                <a:srgbClr val="635D59"/>
              </a:solidFill>
            </a:endParaRPr>
          </a:p>
        </p:txBody>
      </p:sp>
      <p:sp>
        <p:nvSpPr>
          <p:cNvPr id="109" name="TextBox 108"/>
          <p:cNvSpPr txBox="1"/>
          <p:nvPr/>
        </p:nvSpPr>
        <p:spPr>
          <a:xfrm>
            <a:off x="2570704" y="1016708"/>
            <a:ext cx="7295067" cy="363082"/>
          </a:xfrm>
          <a:prstGeom prst="rect">
            <a:avLst/>
          </a:prstGeom>
          <a:noFill/>
        </p:spPr>
        <p:txBody>
          <a:bodyPr wrap="square" rtlCol="0">
            <a:spAutoFit/>
          </a:bodyPr>
          <a:lstStyle/>
          <a:p>
            <a:pPr algn="ctr" defTabSz="932597">
              <a:lnSpc>
                <a:spcPct val="120000"/>
              </a:lnSpc>
              <a:defRPr/>
            </a:pPr>
            <a:r>
              <a:rPr lang="en-US" sz="1428" i="1" kern="0" spc="-10" dirty="0">
                <a:solidFill>
                  <a:srgbClr val="635D59"/>
                </a:solidFill>
                <a:cs typeface="Arial" pitchFamily="34" charset="0"/>
              </a:rPr>
              <a:t>It starts with an idea – and a plan how to turn this idea into reality</a:t>
            </a:r>
            <a:endParaRPr lang="en-US" sz="1428" i="1" kern="0" spc="-31" dirty="0">
              <a:solidFill>
                <a:srgbClr val="635D59"/>
              </a:solidFill>
              <a:cs typeface="Arial" pitchFamily="34" charset="0"/>
            </a:endParaRPr>
          </a:p>
        </p:txBody>
      </p:sp>
      <p:sp>
        <p:nvSpPr>
          <p:cNvPr id="111" name="Rounded Rectangle 110"/>
          <p:cNvSpPr/>
          <p:nvPr/>
        </p:nvSpPr>
        <p:spPr>
          <a:xfrm>
            <a:off x="353183" y="3347924"/>
            <a:ext cx="2273281" cy="456034"/>
          </a:xfrm>
          <a:prstGeom prst="roundRect">
            <a:avLst/>
          </a:prstGeom>
          <a:solidFill>
            <a:srgbClr val="BA14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1">
              <a:defRPr/>
            </a:pPr>
            <a:r>
              <a:rPr lang="en-US" sz="1400" spc="204" dirty="0">
                <a:solidFill>
                  <a:srgbClr val="FBFBFB"/>
                </a:solidFill>
                <a:cs typeface="Bodoni Std Bold Italic"/>
              </a:rPr>
              <a:t>DEVELOP+TEST</a:t>
            </a:r>
          </a:p>
        </p:txBody>
      </p:sp>
    </p:spTree>
    <p:extLst>
      <p:ext uri="{BB962C8B-B14F-4D97-AF65-F5344CB8AC3E}">
        <p14:creationId xmlns:p14="http://schemas.microsoft.com/office/powerpoint/2010/main" val="19099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91"/>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animEffect transition="in" filter="wipe(up)">
                                      <p:cBhvr>
                                        <p:cTn id="9" dur="1000"/>
                                        <p:tgtEl>
                                          <p:spTgt spid="105"/>
                                        </p:tgtEl>
                                      </p:cBhvr>
                                    </p:animEffect>
                                  </p:childTnLst>
                                </p:cTn>
                              </p:par>
                              <p:par>
                                <p:cTn id="10" presetID="22" presetClass="entr" presetSubtype="1" fill="hold" grpId="0" nodeType="withEffect">
                                  <p:stCondLst>
                                    <p:cond delay="650"/>
                                  </p:stCondLst>
                                  <p:childTnLst>
                                    <p:set>
                                      <p:cBhvr>
                                        <p:cTn id="11" dur="1" fill="hold">
                                          <p:stCondLst>
                                            <p:cond delay="0"/>
                                          </p:stCondLst>
                                        </p:cTn>
                                        <p:tgtEl>
                                          <p:spTgt spid="122"/>
                                        </p:tgtEl>
                                        <p:attrNameLst>
                                          <p:attrName>style.visibility</p:attrName>
                                        </p:attrNameLst>
                                      </p:cBhvr>
                                      <p:to>
                                        <p:strVal val="visible"/>
                                      </p:to>
                                    </p:set>
                                    <p:animEffect transition="in" filter="wipe(up)">
                                      <p:cBhvr>
                                        <p:cTn id="12" dur="500"/>
                                        <p:tgtEl>
                                          <p:spTgt spid="122"/>
                                        </p:tgtEl>
                                      </p:cBhvr>
                                    </p:animEffect>
                                  </p:childTnLst>
                                </p:cTn>
                              </p:par>
                            </p:childTnLst>
                          </p:cTn>
                        </p:par>
                        <p:par>
                          <p:cTn id="13" fill="hold">
                            <p:stCondLst>
                              <p:cond delay="1150"/>
                            </p:stCondLst>
                            <p:childTnLst>
                              <p:par>
                                <p:cTn id="14" presetID="10"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150"/>
                            </p:stCondLst>
                            <p:childTnLst>
                              <p:par>
                                <p:cTn id="21" presetID="10" presetClass="entr" presetSubtype="0" fill="hold" grpId="0" nodeType="afterEffect">
                                  <p:stCondLst>
                                    <p:cond delay="50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par>
                                <p:cTn id="24" presetID="10" presetClass="entr" presetSubtype="0" fill="hold"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3150"/>
                            </p:stCondLst>
                            <p:childTnLst>
                              <p:par>
                                <p:cTn id="28" presetID="10" presetClass="entr" presetSubtype="0" fill="hold" grpId="0" nodeType="afterEffect">
                                  <p:stCondLst>
                                    <p:cond delay="500"/>
                                  </p:stCondLst>
                                  <p:childTnLst>
                                    <p:set>
                                      <p:cBhvr>
                                        <p:cTn id="29" dur="1" fill="hold">
                                          <p:stCondLst>
                                            <p:cond delay="0"/>
                                          </p:stCondLst>
                                        </p:cTn>
                                        <p:tgtEl>
                                          <p:spTgt spid="114"/>
                                        </p:tgtEl>
                                        <p:attrNameLst>
                                          <p:attrName>style.visibility</p:attrName>
                                        </p:attrNameLst>
                                      </p:cBhvr>
                                      <p:to>
                                        <p:strVal val="visible"/>
                                      </p:to>
                                    </p:set>
                                    <p:animEffect transition="in" filter="fade">
                                      <p:cBhvr>
                                        <p:cTn id="30" dur="500"/>
                                        <p:tgtEl>
                                          <p:spTgt spid="114"/>
                                        </p:tgtEl>
                                      </p:cBhvr>
                                    </p:animEffect>
                                  </p:childTnLst>
                                </p:cTn>
                              </p:par>
                              <p:par>
                                <p:cTn id="31" presetID="10" presetClass="entr" presetSubtype="0" fill="hold" nodeType="with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4150"/>
                            </p:stCondLst>
                            <p:childTnLst>
                              <p:par>
                                <p:cTn id="35" presetID="10" presetClass="entr" presetSubtype="0" fill="hold" grpId="0" nodeType="afterEffect">
                                  <p:stCondLst>
                                    <p:cond delay="50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nodeType="withEffect">
                                  <p:stCondLst>
                                    <p:cond delay="5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5150"/>
                            </p:stCondLst>
                            <p:childTnLst>
                              <p:par>
                                <p:cTn id="42" presetID="10" presetClass="entr" presetSubtype="0" fill="hold" grpId="0" nodeType="afterEffect">
                                  <p:stCondLst>
                                    <p:cond delay="500"/>
                                  </p:stCondLst>
                                  <p:childTnLst>
                                    <p:set>
                                      <p:cBhvr>
                                        <p:cTn id="43" dur="1" fill="hold">
                                          <p:stCondLst>
                                            <p:cond delay="0"/>
                                          </p:stCondLst>
                                        </p:cTn>
                                        <p:tgtEl>
                                          <p:spTgt spid="116"/>
                                        </p:tgtEl>
                                        <p:attrNameLst>
                                          <p:attrName>style.visibility</p:attrName>
                                        </p:attrNameLst>
                                      </p:cBhvr>
                                      <p:to>
                                        <p:strVal val="visible"/>
                                      </p:to>
                                    </p:set>
                                    <p:animEffect transition="in" filter="fade">
                                      <p:cBhvr>
                                        <p:cTn id="44" dur="500"/>
                                        <p:tgtEl>
                                          <p:spTgt spid="116"/>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11"/>
                                        </p:tgtEl>
                                        <p:attrNameLst>
                                          <p:attrName>style.visibility</p:attrName>
                                        </p:attrNameLst>
                                      </p:cBhvr>
                                      <p:to>
                                        <p:strVal val="visible"/>
                                      </p:to>
                                    </p:set>
                                    <p:animEffect transition="in" filter="fade">
                                      <p:cBhvr>
                                        <p:cTn id="50"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14" grpId="0" animBg="1"/>
      <p:bldP spid="122" grpId="0" animBg="1"/>
      <p:bldP spid="107" grpId="0" animBg="1"/>
      <p:bldP spid="113" grpId="0" animBg="1"/>
      <p:bldP spid="115" grpId="0" animBg="1"/>
      <p:bldP spid="116" grpId="0" animBg="1"/>
      <p:bldP spid="106" grpId="0" animBg="1"/>
      <p:bldP spid="1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0"/>
            <a:ext cx="12436475" cy="6994525"/>
          </a:xfrm>
          <a:prstGeom prst="rect">
            <a:avLst/>
          </a:prstGeom>
          <a:solidFill>
            <a:srgbClr val="682A7A"/>
          </a:solidFill>
          <a:ln w="0" cap="flat" cmpd="sng" algn="ctr">
            <a:solidFill>
              <a:srgbClr val="4E1F5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 name="Picture 6" descr="demo_wire-01-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850" y="2139974"/>
            <a:ext cx="3035300" cy="2705100"/>
          </a:xfrm>
          <a:prstGeom prst="rect">
            <a:avLst/>
          </a:prstGeom>
        </p:spPr>
      </p:pic>
      <p:sp>
        <p:nvSpPr>
          <p:cNvPr id="5" name="Text Placeholder 4"/>
          <p:cNvSpPr txBox="1">
            <a:spLocks/>
          </p:cNvSpPr>
          <p:nvPr/>
        </p:nvSpPr>
        <p:spPr>
          <a:xfrm>
            <a:off x="978694" y="3110216"/>
            <a:ext cx="10237787" cy="424732"/>
          </a:xfrm>
          <a:prstGeom prst="rect">
            <a:avLst/>
          </a:prstGeom>
        </p:spPr>
        <p:txBody>
          <a:bodyPr>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70" normalizeH="0" baseline="0" noProof="0" dirty="0">
                <a:ln>
                  <a:noFill/>
                </a:ln>
                <a:solidFill>
                  <a:srgbClr val="FFFFFF"/>
                </a:solidFill>
                <a:effectLst/>
                <a:uLnTx/>
                <a:uFillTx/>
                <a:latin typeface="+mj-lt"/>
                <a:ea typeface="+mn-ea"/>
                <a:cs typeface="+mn-cs"/>
                <a:hlinkClick r:id="rId4"/>
              </a:rPr>
              <a:t>Plan</a:t>
            </a:r>
            <a:endParaRPr kumimoji="0" lang="en-US" sz="2400" b="0" i="0" u="none" strike="noStrike" kern="1200" cap="none" spc="-70" normalizeH="0" baseline="0" noProof="0" dirty="0">
              <a:ln>
                <a:noFill/>
              </a:ln>
              <a:solidFill>
                <a:srgbClr val="FFFFFF"/>
              </a:solidFill>
              <a:effectLst/>
              <a:uLnTx/>
              <a:uFillTx/>
              <a:latin typeface="+mj-lt"/>
              <a:ea typeface="+mn-ea"/>
              <a:cs typeface="+mn-cs"/>
            </a:endParaRPr>
          </a:p>
        </p:txBody>
      </p:sp>
      <p:sp>
        <p:nvSpPr>
          <p:cNvPr id="6" name="Title 1"/>
          <p:cNvSpPr txBox="1">
            <a:spLocks/>
          </p:cNvSpPr>
          <p:nvPr/>
        </p:nvSpPr>
        <p:spPr>
          <a:xfrm>
            <a:off x="978694" y="2464081"/>
            <a:ext cx="11149013" cy="5816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02" normalizeH="0" baseline="0" noProof="0" dirty="0">
                <a:ln w="3175">
                  <a:noFill/>
                </a:ln>
                <a:solidFill>
                  <a:srgbClr val="FFFFFF"/>
                </a:solidFill>
                <a:effectLst/>
                <a:uLnTx/>
                <a:uFillTx/>
                <a:latin typeface="+mj-lt"/>
                <a:ea typeface="+mn-ea"/>
                <a:cs typeface="Segoe UI" pitchFamily="34" charset="0"/>
              </a:rPr>
              <a:t>DEMO</a:t>
            </a:r>
          </a:p>
        </p:txBody>
      </p:sp>
      <p:pic>
        <p:nvPicPr>
          <p:cNvPr id="13" name="Picture 12"/>
          <p:cNvPicPr>
            <a:picLocks noChangeAspect="1"/>
          </p:cNvPicPr>
          <p:nvPr/>
        </p:nvPicPr>
        <p:blipFill>
          <a:blip r:embed="rId5"/>
          <a:stretch>
            <a:fillRect/>
          </a:stretch>
        </p:blipFill>
        <p:spPr>
          <a:xfrm>
            <a:off x="6101080" y="750384"/>
            <a:ext cx="3443974" cy="1948563"/>
          </a:xfrm>
          <a:prstGeom prst="rect">
            <a:avLst/>
          </a:prstGeom>
        </p:spPr>
      </p:pic>
      <p:pic>
        <p:nvPicPr>
          <p:cNvPr id="15" name="Picture 14"/>
          <p:cNvPicPr>
            <a:picLocks noChangeAspect="1"/>
          </p:cNvPicPr>
          <p:nvPr/>
        </p:nvPicPr>
        <p:blipFill>
          <a:blip r:embed="rId6"/>
          <a:stretch>
            <a:fillRect/>
          </a:stretch>
        </p:blipFill>
        <p:spPr>
          <a:xfrm>
            <a:off x="7202044" y="1487587"/>
            <a:ext cx="629530" cy="869808"/>
          </a:xfrm>
          <a:prstGeom prst="rect">
            <a:avLst/>
          </a:prstGeom>
        </p:spPr>
      </p:pic>
      <p:pic>
        <p:nvPicPr>
          <p:cNvPr id="16" name="Picture 15"/>
          <p:cNvPicPr>
            <a:picLocks noChangeAspect="1"/>
          </p:cNvPicPr>
          <p:nvPr/>
        </p:nvPicPr>
        <p:blipFill>
          <a:blip r:embed="rId7"/>
          <a:stretch>
            <a:fillRect/>
          </a:stretch>
        </p:blipFill>
        <p:spPr>
          <a:xfrm flipH="1">
            <a:off x="8041909" y="1266708"/>
            <a:ext cx="406232" cy="499262"/>
          </a:xfrm>
          <a:prstGeom prst="rect">
            <a:avLst/>
          </a:prstGeom>
        </p:spPr>
      </p:pic>
      <p:pic>
        <p:nvPicPr>
          <p:cNvPr id="17" name="Picture 16"/>
          <p:cNvPicPr>
            <a:picLocks noChangeAspect="1"/>
          </p:cNvPicPr>
          <p:nvPr/>
        </p:nvPicPr>
        <p:blipFill>
          <a:blip r:embed="rId8"/>
          <a:stretch>
            <a:fillRect/>
          </a:stretch>
        </p:blipFill>
        <p:spPr>
          <a:xfrm flipH="1">
            <a:off x="8397472" y="1796726"/>
            <a:ext cx="518822" cy="637636"/>
          </a:xfrm>
          <a:prstGeom prst="rect">
            <a:avLst/>
          </a:prstGeom>
        </p:spPr>
      </p:pic>
      <p:pic>
        <p:nvPicPr>
          <p:cNvPr id="3" name="Picture 2" descr="demo_screen-01.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67750" y="4178324"/>
            <a:ext cx="2763339" cy="2127250"/>
          </a:xfrm>
          <a:prstGeom prst="rect">
            <a:avLst/>
          </a:prstGeom>
        </p:spPr>
      </p:pic>
    </p:spTree>
    <p:extLst>
      <p:ext uri="{BB962C8B-B14F-4D97-AF65-F5344CB8AC3E}">
        <p14:creationId xmlns:p14="http://schemas.microsoft.com/office/powerpoint/2010/main" val="255183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rot="16200000" flipV="1">
            <a:off x="5333977" y="3346596"/>
            <a:ext cx="4716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Isosceles Triangle 25"/>
          <p:cNvSpPr/>
          <p:nvPr/>
        </p:nvSpPr>
        <p:spPr bwMode="auto">
          <a:xfrm rot="10800000">
            <a:off x="7442459" y="5541745"/>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44308" y="-2353422"/>
            <a:ext cx="4449971" cy="4450143"/>
          </a:xfrm>
          <a:prstGeom prst="rect">
            <a:avLst/>
          </a:prstGeom>
        </p:spPr>
      </p:pic>
      <p:sp>
        <p:nvSpPr>
          <p:cNvPr id="28" name="Freeform 9"/>
          <p:cNvSpPr>
            <a:spLocks/>
          </p:cNvSpPr>
          <p:nvPr/>
        </p:nvSpPr>
        <p:spPr bwMode="auto">
          <a:xfrm>
            <a:off x="5364189" y="-128723"/>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 name="Rectangle 28"/>
          <p:cNvSpPr/>
          <p:nvPr/>
        </p:nvSpPr>
        <p:spPr bwMode="auto">
          <a:xfrm rot="5400000" flipV="1">
            <a:off x="7533043" y="5423002"/>
            <a:ext cx="330373" cy="72147"/>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5400000" flipV="1">
            <a:off x="7573114" y="4774003"/>
            <a:ext cx="243906" cy="65823"/>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rot="5400000" flipV="1">
            <a:off x="7597920" y="4186801"/>
            <a:ext cx="200618" cy="72149"/>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rot="5400000" flipV="1">
            <a:off x="7574016" y="3614623"/>
            <a:ext cx="242102" cy="65825"/>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rot="5400000" flipV="1">
            <a:off x="7573763" y="3029544"/>
            <a:ext cx="242603" cy="65827"/>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rot="5400000" flipV="1">
            <a:off x="7559657" y="2422446"/>
            <a:ext cx="277139" cy="72152"/>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p:nvPr/>
        </p:nvGrpSpPr>
        <p:grpSpPr>
          <a:xfrm>
            <a:off x="7517716" y="2575399"/>
            <a:ext cx="2367248" cy="365757"/>
            <a:chOff x="7474852" y="2819939"/>
            <a:chExt cx="2367248" cy="365757"/>
          </a:xfrm>
        </p:grpSpPr>
        <p:cxnSp>
          <p:nvCxnSpPr>
            <p:cNvPr id="36" name="Straight Connector 35"/>
            <p:cNvCxnSpPr/>
            <p:nvPr/>
          </p:nvCxnSpPr>
          <p:spPr>
            <a:xfrm rot="16200000">
              <a:off x="8269160" y="2654943"/>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792706" y="2840817"/>
              <a:ext cx="1049394" cy="324000"/>
            </a:xfrm>
            <a:prstGeom prst="rect">
              <a:avLst/>
            </a:prstGeom>
            <a:noFill/>
          </p:spPr>
          <p:txBody>
            <a:bodyPr wrap="square" lIns="0" tIns="0" rIns="0" bIns="0" rtlCol="0" anchor="ctr" anchorCtr="0">
              <a:noAutofit/>
            </a:bodyPr>
            <a:lstStyle/>
            <a:p>
              <a:pPr>
                <a:defRPr/>
              </a:pPr>
              <a:r>
                <a:rPr lang="en-US" sz="1600" kern="0" dirty="0">
                  <a:gradFill>
                    <a:gsLst>
                      <a:gs pos="1250">
                        <a:schemeClr val="accent2"/>
                      </a:gs>
                      <a:gs pos="100000">
                        <a:schemeClr val="accent2"/>
                      </a:gs>
                    </a:gsLst>
                  </a:gradFill>
                  <a:cs typeface="Arial" pitchFamily="34" charset="0"/>
                </a:rPr>
                <a:t>Write Code</a:t>
              </a:r>
            </a:p>
          </p:txBody>
        </p:sp>
        <p:sp>
          <p:nvSpPr>
            <p:cNvPr id="38" name="Oval 37"/>
            <p:cNvSpPr/>
            <p:nvPr/>
          </p:nvSpPr>
          <p:spPr bwMode="auto">
            <a:xfrm rot="16200000">
              <a:off x="7474852" y="2819939"/>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5645010" y="3171993"/>
            <a:ext cx="2238463" cy="365757"/>
            <a:chOff x="5602146" y="3575467"/>
            <a:chExt cx="2238463" cy="365757"/>
          </a:xfrm>
        </p:grpSpPr>
        <p:cxnSp>
          <p:nvCxnSpPr>
            <p:cNvPr id="40" name="Straight Connector 39"/>
            <p:cNvCxnSpPr/>
            <p:nvPr/>
          </p:nvCxnSpPr>
          <p:spPr>
            <a:xfrm rot="5400000" flipH="1">
              <a:off x="7211738" y="341047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auto">
            <a:xfrm rot="16200000">
              <a:off x="7474852" y="357546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5602146" y="3584770"/>
              <a:ext cx="1103391" cy="324000"/>
            </a:xfrm>
            <a:prstGeom prst="rect">
              <a:avLst/>
            </a:prstGeom>
            <a:noFill/>
          </p:spPr>
          <p:txBody>
            <a:bodyPr wrap="square" lIns="0" tIns="0" rIns="0" bIns="0" rtlCol="0" anchor="ctr" anchorCtr="0">
              <a:noAutofit/>
            </a:bodyPr>
            <a:lstStyle/>
            <a:p>
              <a:pPr algn="r">
                <a:defRPr/>
              </a:pPr>
              <a:r>
                <a:rPr lang="en-US" sz="1600" kern="0" dirty="0">
                  <a:gradFill>
                    <a:gsLst>
                      <a:gs pos="1250">
                        <a:schemeClr val="accent2"/>
                      </a:gs>
                      <a:gs pos="100000">
                        <a:schemeClr val="accent2"/>
                      </a:gs>
                    </a:gsLst>
                  </a:gradFill>
                  <a:cs typeface="Arial" pitchFamily="34" charset="0"/>
                </a:rPr>
                <a:t>Unit Testing</a:t>
              </a:r>
            </a:p>
          </p:txBody>
        </p:sp>
      </p:grpSp>
      <p:sp>
        <p:nvSpPr>
          <p:cNvPr id="43" name="Oval 42"/>
          <p:cNvSpPr/>
          <p:nvPr/>
        </p:nvSpPr>
        <p:spPr bwMode="auto">
          <a:xfrm>
            <a:off x="7526152" y="1955800"/>
            <a:ext cx="355600" cy="355600"/>
          </a:xfrm>
          <a:prstGeom prst="ellipse">
            <a:avLst/>
          </a:prstGeom>
          <a:solidFill>
            <a:srgbClr val="BA141A"/>
          </a:solidFill>
          <a:ln w="76200">
            <a:solidFill>
              <a:srgbClr val="BA14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2</a:t>
            </a:r>
          </a:p>
        </p:txBody>
      </p:sp>
      <p:grpSp>
        <p:nvGrpSpPr>
          <p:cNvPr id="44" name="Group 43"/>
          <p:cNvGrpSpPr/>
          <p:nvPr/>
        </p:nvGrpSpPr>
        <p:grpSpPr>
          <a:xfrm>
            <a:off x="6246894" y="4324921"/>
            <a:ext cx="1636579" cy="365757"/>
            <a:chOff x="6204030" y="5095127"/>
            <a:chExt cx="1636579" cy="365757"/>
          </a:xfrm>
        </p:grpSpPr>
        <p:cxnSp>
          <p:nvCxnSpPr>
            <p:cNvPr id="45" name="Straight Connector 44"/>
            <p:cNvCxnSpPr/>
            <p:nvPr/>
          </p:nvCxnSpPr>
          <p:spPr>
            <a:xfrm rot="5400000" flipH="1">
              <a:off x="7211738" y="493013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rot="16200000">
              <a:off x="7474852" y="509512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6204030" y="5154894"/>
              <a:ext cx="501507" cy="246221"/>
            </a:xfrm>
            <a:prstGeom prst="rect">
              <a:avLst/>
            </a:prstGeom>
            <a:noFill/>
          </p:spPr>
          <p:txBody>
            <a:bodyPr wrap="square" lIns="0" tIns="0" rIns="0" bIns="0" rtlCol="0" anchor="ctr" anchorCtr="0">
              <a:spAutoFit/>
            </a:bodyPr>
            <a:lstStyle/>
            <a:p>
              <a:pPr algn="r">
                <a:defRPr/>
              </a:pPr>
              <a:r>
                <a:rPr lang="en-US" sz="1600" kern="0" dirty="0">
                  <a:gradFill>
                    <a:gsLst>
                      <a:gs pos="1250">
                        <a:schemeClr val="accent2"/>
                      </a:gs>
                      <a:gs pos="100000">
                        <a:schemeClr val="accent2"/>
                      </a:gs>
                    </a:gsLst>
                  </a:gradFill>
                  <a:cs typeface="Arial" pitchFamily="34" charset="0"/>
                </a:rPr>
                <a:t>Build</a:t>
              </a:r>
            </a:p>
          </p:txBody>
        </p:sp>
      </p:grpSp>
      <p:grpSp>
        <p:nvGrpSpPr>
          <p:cNvPr id="48" name="Group 47"/>
          <p:cNvGrpSpPr/>
          <p:nvPr/>
        </p:nvGrpSpPr>
        <p:grpSpPr>
          <a:xfrm>
            <a:off x="7517716" y="3749290"/>
            <a:ext cx="2803468" cy="365757"/>
            <a:chOff x="7474852" y="4332280"/>
            <a:chExt cx="2803468" cy="365757"/>
          </a:xfrm>
        </p:grpSpPr>
        <p:cxnSp>
          <p:nvCxnSpPr>
            <p:cNvPr id="49" name="Straight Connector 48"/>
            <p:cNvCxnSpPr/>
            <p:nvPr/>
          </p:nvCxnSpPr>
          <p:spPr>
            <a:xfrm rot="16200000">
              <a:off x="8269160" y="4167284"/>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792706" y="4333150"/>
              <a:ext cx="1485614" cy="364016"/>
            </a:xfrm>
            <a:prstGeom prst="rect">
              <a:avLst/>
            </a:prstGeom>
            <a:noFill/>
          </p:spPr>
          <p:txBody>
            <a:bodyPr wrap="square" lIns="0" tIns="0" rIns="0" bIns="0" rtlCol="0" anchor="ctr" anchorCtr="0">
              <a:noAutofit/>
            </a:bodyPr>
            <a:lstStyle/>
            <a:p>
              <a:pPr>
                <a:defRPr/>
              </a:pPr>
              <a:r>
                <a:rPr lang="en-US" sz="1600" kern="0" dirty="0">
                  <a:gradFill>
                    <a:gsLst>
                      <a:gs pos="1250">
                        <a:schemeClr val="accent2"/>
                      </a:gs>
                      <a:gs pos="100000">
                        <a:schemeClr val="accent2"/>
                      </a:gs>
                    </a:gsLst>
                  </a:gradFill>
                  <a:cs typeface="Arial" pitchFamily="34" charset="0"/>
                </a:rPr>
                <a:t>Version Control</a:t>
              </a:r>
            </a:p>
          </p:txBody>
        </p:sp>
        <p:sp>
          <p:nvSpPr>
            <p:cNvPr id="51" name="Oval 50"/>
            <p:cNvSpPr/>
            <p:nvPr/>
          </p:nvSpPr>
          <p:spPr bwMode="auto">
            <a:xfrm rot="16200000">
              <a:off x="7474852" y="4332280"/>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p:cNvGrpSpPr/>
          <p:nvPr/>
        </p:nvGrpSpPr>
        <p:grpSpPr>
          <a:xfrm>
            <a:off x="7517716" y="4937422"/>
            <a:ext cx="3034961" cy="365757"/>
            <a:chOff x="7474852" y="5856841"/>
            <a:chExt cx="3034961" cy="365757"/>
          </a:xfrm>
        </p:grpSpPr>
        <p:cxnSp>
          <p:nvCxnSpPr>
            <p:cNvPr id="53" name="Straight Connector 52"/>
            <p:cNvCxnSpPr/>
            <p:nvPr/>
          </p:nvCxnSpPr>
          <p:spPr>
            <a:xfrm rot="16200000">
              <a:off x="8268286" y="5691845"/>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804281" y="5877719"/>
              <a:ext cx="1705532" cy="324000"/>
            </a:xfrm>
            <a:prstGeom prst="rect">
              <a:avLst/>
            </a:prstGeom>
            <a:noFill/>
          </p:spPr>
          <p:txBody>
            <a:bodyPr wrap="square" lIns="0" tIns="0" rIns="0" bIns="0" rtlCol="0" anchor="ctr" anchorCtr="0">
              <a:noAutofit/>
            </a:bodyPr>
            <a:lstStyle/>
            <a:p>
              <a:pPr>
                <a:defRPr/>
              </a:pPr>
              <a:r>
                <a:rPr lang="en-US" sz="1600" kern="0" dirty="0">
                  <a:gradFill>
                    <a:gsLst>
                      <a:gs pos="1250">
                        <a:schemeClr val="accent2"/>
                      </a:gs>
                      <a:gs pos="100000">
                        <a:schemeClr val="accent2"/>
                      </a:gs>
                    </a:gsLst>
                  </a:gradFill>
                  <a:cs typeface="Arial" pitchFamily="34" charset="0"/>
                </a:rPr>
                <a:t>Build Verification</a:t>
              </a:r>
            </a:p>
          </p:txBody>
        </p:sp>
        <p:sp>
          <p:nvSpPr>
            <p:cNvPr id="55" name="Oval 54"/>
            <p:cNvSpPr/>
            <p:nvPr/>
          </p:nvSpPr>
          <p:spPr bwMode="auto">
            <a:xfrm rot="16200000">
              <a:off x="7474852" y="5856841"/>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9" name="Isosceles Triangle 58"/>
          <p:cNvSpPr/>
          <p:nvPr/>
        </p:nvSpPr>
        <p:spPr bwMode="auto">
          <a:xfrm rot="10800000">
            <a:off x="7445627" y="5541745"/>
            <a:ext cx="510159" cy="439792"/>
          </a:xfrm>
          <a:prstGeom prst="triangle">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Rounded Rectangle 63"/>
          <p:cNvSpPr/>
          <p:nvPr/>
        </p:nvSpPr>
        <p:spPr>
          <a:xfrm>
            <a:off x="6591337" y="6186087"/>
            <a:ext cx="2273281" cy="456034"/>
          </a:xfrm>
          <a:prstGeom prst="roundRect">
            <a:avLst/>
          </a:prstGeom>
          <a:solidFill>
            <a:srgbClr val="3D8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1">
              <a:defRPr/>
            </a:pPr>
            <a:r>
              <a:rPr lang="en-US" sz="1400" spc="204" dirty="0">
                <a:solidFill>
                  <a:srgbClr val="FBFBFB"/>
                </a:solidFill>
                <a:cs typeface="Bodoni Std Bold Italic"/>
              </a:rPr>
              <a:t>RELEASE</a:t>
            </a:r>
          </a:p>
        </p:txBody>
      </p:sp>
      <p:sp>
        <p:nvSpPr>
          <p:cNvPr id="65" name="Title 15"/>
          <p:cNvSpPr txBox="1">
            <a:spLocks/>
          </p:cNvSpPr>
          <p:nvPr/>
        </p:nvSpPr>
        <p:spPr>
          <a:xfrm>
            <a:off x="924730" y="1661058"/>
            <a:ext cx="4196637" cy="996793"/>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r>
              <a:rPr lang="en-US" sz="3200" spc="306" dirty="0">
                <a:solidFill>
                  <a:srgbClr val="635D59"/>
                </a:solidFill>
              </a:rPr>
              <a:t>DEVELOP+TEST</a:t>
            </a:r>
          </a:p>
          <a:p>
            <a:pPr algn="ctr" defTabSz="932597">
              <a:lnSpc>
                <a:spcPts val="3060"/>
              </a:lnSpc>
              <a:defRPr/>
            </a:pPr>
            <a:endParaRPr lang="en-US" sz="3200" spc="306" dirty="0">
              <a:solidFill>
                <a:srgbClr val="635D59"/>
              </a:solidFill>
            </a:endParaRPr>
          </a:p>
        </p:txBody>
      </p:sp>
      <p:sp>
        <p:nvSpPr>
          <p:cNvPr id="66" name="TextBox 65"/>
          <p:cNvSpPr txBox="1"/>
          <p:nvPr/>
        </p:nvSpPr>
        <p:spPr>
          <a:xfrm>
            <a:off x="349585" y="2234080"/>
            <a:ext cx="5346926" cy="363082"/>
          </a:xfrm>
          <a:prstGeom prst="rect">
            <a:avLst/>
          </a:prstGeom>
          <a:noFill/>
        </p:spPr>
        <p:txBody>
          <a:bodyPr wrap="square" rtlCol="0">
            <a:spAutoFit/>
          </a:bodyPr>
          <a:lstStyle/>
          <a:p>
            <a:pPr algn="ctr" defTabSz="932597">
              <a:lnSpc>
                <a:spcPct val="120000"/>
              </a:lnSpc>
              <a:defRPr/>
            </a:pPr>
            <a:r>
              <a:rPr lang="en-US" sz="1428" i="1" kern="0" spc="-10" dirty="0">
                <a:solidFill>
                  <a:srgbClr val="635D59"/>
                </a:solidFill>
                <a:cs typeface="Arial" pitchFamily="34" charset="0"/>
              </a:rPr>
              <a:t>Once the iteration starts, developers turn great ideas into features</a:t>
            </a:r>
          </a:p>
        </p:txBody>
      </p:sp>
    </p:spTree>
    <p:extLst>
      <p:ext uri="{BB962C8B-B14F-4D97-AF65-F5344CB8AC3E}">
        <p14:creationId xmlns:p14="http://schemas.microsoft.com/office/powerpoint/2010/main" val="397241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27"/>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wipe(up)">
                                      <p:cBhvr>
                                        <p:cTn id="9" dur="500"/>
                                        <p:tgtEl>
                                          <p:spTgt spid="28"/>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up)">
                                      <p:cBhvr>
                                        <p:cTn id="12" dur="500"/>
                                        <p:tgtEl>
                                          <p:spTgt spid="43"/>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5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nodeType="withEffect">
                                  <p:stCondLst>
                                    <p:cond delay="50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50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50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5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par>
                          <p:cTn id="48" fill="hold">
                            <p:stCondLst>
                              <p:cond delay="6000"/>
                            </p:stCondLst>
                            <p:childTnLst>
                              <p:par>
                                <p:cTn id="49" presetID="10" presetClass="entr" presetSubtype="0" fill="hold" grpId="0" nodeType="afterEffect">
                                  <p:stCondLst>
                                    <p:cond delay="50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43" grpId="0" animBg="1"/>
      <p:bldP spid="59" grpId="0" animBg="1"/>
      <p:bldP spid="6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0"/>
            <a:ext cx="12436475" cy="6994525"/>
          </a:xfrm>
          <a:prstGeom prst="rect">
            <a:avLst/>
          </a:prstGeom>
          <a:solidFill>
            <a:srgbClr val="682A7A"/>
          </a:solidFill>
          <a:ln w="0" cap="flat" cmpd="sng" algn="ctr">
            <a:solidFill>
              <a:srgbClr val="4E1F5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 name="Picture 6" descr="demo_wire-01-0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850" y="2139974"/>
            <a:ext cx="3035300" cy="2705100"/>
          </a:xfrm>
          <a:prstGeom prst="rect">
            <a:avLst/>
          </a:prstGeom>
        </p:spPr>
      </p:pic>
      <p:sp>
        <p:nvSpPr>
          <p:cNvPr id="5" name="Text Placeholder 4"/>
          <p:cNvSpPr txBox="1">
            <a:spLocks/>
          </p:cNvSpPr>
          <p:nvPr/>
        </p:nvSpPr>
        <p:spPr>
          <a:xfrm>
            <a:off x="978694" y="3110216"/>
            <a:ext cx="10237787" cy="424732"/>
          </a:xfrm>
          <a:prstGeom prst="rect">
            <a:avLst/>
          </a:prstGeom>
        </p:spPr>
        <p:txBody>
          <a:bodyPr>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70" normalizeH="0" baseline="0" noProof="0" dirty="0">
                <a:ln>
                  <a:noFill/>
                </a:ln>
                <a:solidFill>
                  <a:srgbClr val="FFFFFF"/>
                </a:solidFill>
                <a:effectLst/>
                <a:uLnTx/>
                <a:uFillTx/>
                <a:latin typeface="+mj-lt"/>
                <a:ea typeface="+mn-ea"/>
                <a:cs typeface="+mn-cs"/>
                <a:hlinkClick r:id="rId3"/>
              </a:rPr>
              <a:t>Develop</a:t>
            </a:r>
            <a:r>
              <a:rPr kumimoji="0" lang="en-US" sz="2400" b="0" i="0" u="none" strike="noStrike" kern="1200" cap="none" spc="-70" normalizeH="0" noProof="0" dirty="0">
                <a:ln>
                  <a:noFill/>
                </a:ln>
                <a:solidFill>
                  <a:srgbClr val="FFFFFF"/>
                </a:solidFill>
                <a:effectLst/>
                <a:uLnTx/>
                <a:uFillTx/>
                <a:latin typeface="+mj-lt"/>
                <a:ea typeface="+mn-ea"/>
                <a:cs typeface="+mn-cs"/>
              </a:rPr>
              <a:t> + </a:t>
            </a:r>
            <a:r>
              <a:rPr kumimoji="0" lang="en-US" sz="2400" b="0" i="0" u="none" strike="noStrike" kern="1200" cap="none" spc="-70" normalizeH="0" noProof="0" dirty="0">
                <a:ln>
                  <a:noFill/>
                </a:ln>
                <a:solidFill>
                  <a:srgbClr val="FFFFFF"/>
                </a:solidFill>
                <a:effectLst/>
                <a:uLnTx/>
                <a:uFillTx/>
                <a:latin typeface="+mj-lt"/>
                <a:ea typeface="+mn-ea"/>
                <a:cs typeface="+mn-cs"/>
                <a:hlinkClick r:id="rId4"/>
              </a:rPr>
              <a:t>Test</a:t>
            </a:r>
            <a:endParaRPr kumimoji="0" lang="en-US" sz="2400" b="0" i="0" u="none" strike="noStrike" kern="1200" cap="none" spc="-70" normalizeH="0" baseline="0" noProof="0" dirty="0">
              <a:ln>
                <a:noFill/>
              </a:ln>
              <a:solidFill>
                <a:srgbClr val="FFFFFF"/>
              </a:solidFill>
              <a:effectLst/>
              <a:uLnTx/>
              <a:uFillTx/>
              <a:latin typeface="+mj-lt"/>
              <a:ea typeface="+mn-ea"/>
              <a:cs typeface="+mn-cs"/>
            </a:endParaRPr>
          </a:p>
        </p:txBody>
      </p:sp>
      <p:sp>
        <p:nvSpPr>
          <p:cNvPr id="6" name="Title 1"/>
          <p:cNvSpPr txBox="1">
            <a:spLocks/>
          </p:cNvSpPr>
          <p:nvPr/>
        </p:nvSpPr>
        <p:spPr>
          <a:xfrm>
            <a:off x="978694" y="2464081"/>
            <a:ext cx="11149013" cy="5816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02" normalizeH="0" baseline="0" noProof="0" dirty="0">
                <a:ln w="3175">
                  <a:noFill/>
                </a:ln>
                <a:solidFill>
                  <a:srgbClr val="FFFFFF"/>
                </a:solidFill>
                <a:effectLst/>
                <a:uLnTx/>
                <a:uFillTx/>
                <a:latin typeface="+mj-lt"/>
                <a:ea typeface="+mn-ea"/>
                <a:cs typeface="Segoe UI" pitchFamily="34" charset="0"/>
              </a:rPr>
              <a:t>DEMO</a:t>
            </a:r>
          </a:p>
        </p:txBody>
      </p:sp>
      <p:pic>
        <p:nvPicPr>
          <p:cNvPr id="13" name="Picture 12"/>
          <p:cNvPicPr>
            <a:picLocks noChangeAspect="1"/>
          </p:cNvPicPr>
          <p:nvPr/>
        </p:nvPicPr>
        <p:blipFill>
          <a:blip r:embed="rId5"/>
          <a:stretch>
            <a:fillRect/>
          </a:stretch>
        </p:blipFill>
        <p:spPr>
          <a:xfrm>
            <a:off x="6101080" y="750384"/>
            <a:ext cx="3443974" cy="1948563"/>
          </a:xfrm>
          <a:prstGeom prst="rect">
            <a:avLst/>
          </a:prstGeom>
        </p:spPr>
      </p:pic>
      <p:pic>
        <p:nvPicPr>
          <p:cNvPr id="15" name="Picture 14"/>
          <p:cNvPicPr>
            <a:picLocks noChangeAspect="1"/>
          </p:cNvPicPr>
          <p:nvPr/>
        </p:nvPicPr>
        <p:blipFill>
          <a:blip r:embed="rId6"/>
          <a:stretch>
            <a:fillRect/>
          </a:stretch>
        </p:blipFill>
        <p:spPr>
          <a:xfrm>
            <a:off x="7202044" y="1487587"/>
            <a:ext cx="629530" cy="869808"/>
          </a:xfrm>
          <a:prstGeom prst="rect">
            <a:avLst/>
          </a:prstGeom>
        </p:spPr>
      </p:pic>
      <p:pic>
        <p:nvPicPr>
          <p:cNvPr id="16" name="Picture 15"/>
          <p:cNvPicPr>
            <a:picLocks noChangeAspect="1"/>
          </p:cNvPicPr>
          <p:nvPr/>
        </p:nvPicPr>
        <p:blipFill>
          <a:blip r:embed="rId7"/>
          <a:stretch>
            <a:fillRect/>
          </a:stretch>
        </p:blipFill>
        <p:spPr>
          <a:xfrm flipH="1">
            <a:off x="8041909" y="1266708"/>
            <a:ext cx="406232" cy="499262"/>
          </a:xfrm>
          <a:prstGeom prst="rect">
            <a:avLst/>
          </a:prstGeom>
        </p:spPr>
      </p:pic>
      <p:pic>
        <p:nvPicPr>
          <p:cNvPr id="17" name="Picture 16"/>
          <p:cNvPicPr>
            <a:picLocks noChangeAspect="1"/>
          </p:cNvPicPr>
          <p:nvPr/>
        </p:nvPicPr>
        <p:blipFill>
          <a:blip r:embed="rId8"/>
          <a:stretch>
            <a:fillRect/>
          </a:stretch>
        </p:blipFill>
        <p:spPr>
          <a:xfrm flipH="1">
            <a:off x="8397472" y="1796726"/>
            <a:ext cx="518822" cy="637636"/>
          </a:xfrm>
          <a:prstGeom prst="rect">
            <a:avLst/>
          </a:prstGeom>
        </p:spPr>
      </p:pic>
      <p:pic>
        <p:nvPicPr>
          <p:cNvPr id="3" name="Picture 2" descr="demo_screen-01.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67750" y="4178324"/>
            <a:ext cx="2763339" cy="2127250"/>
          </a:xfrm>
          <a:prstGeom prst="rect">
            <a:avLst/>
          </a:prstGeom>
        </p:spPr>
      </p:pic>
    </p:spTree>
    <p:extLst>
      <p:ext uri="{BB962C8B-B14F-4D97-AF65-F5344CB8AC3E}">
        <p14:creationId xmlns:p14="http://schemas.microsoft.com/office/powerpoint/2010/main" val="31625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5"/>
          <p:cNvSpPr txBox="1">
            <a:spLocks/>
          </p:cNvSpPr>
          <p:nvPr/>
        </p:nvSpPr>
        <p:spPr>
          <a:xfrm>
            <a:off x="-37022" y="276231"/>
            <a:ext cx="12435593" cy="996792"/>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r>
              <a:rPr lang="en-US" sz="3200" spc="306" dirty="0">
                <a:solidFill>
                  <a:srgbClr val="635D59"/>
                </a:solidFill>
              </a:rPr>
              <a:t>RELEASE</a:t>
            </a:r>
            <a:endParaRPr lang="en-US" sz="2448" spc="306" dirty="0">
              <a:solidFill>
                <a:srgbClr val="635D59"/>
              </a:solidFill>
            </a:endParaRPr>
          </a:p>
          <a:p>
            <a:pPr algn="ctr" defTabSz="932597">
              <a:lnSpc>
                <a:spcPts val="3060"/>
              </a:lnSpc>
              <a:defRPr/>
            </a:pPr>
            <a:endParaRPr lang="en-US" sz="2448" spc="306" dirty="0">
              <a:solidFill>
                <a:srgbClr val="635D59"/>
              </a:solidFill>
            </a:endParaRPr>
          </a:p>
        </p:txBody>
      </p:sp>
      <p:sp>
        <p:nvSpPr>
          <p:cNvPr id="112" name="TextBox 111"/>
          <p:cNvSpPr txBox="1"/>
          <p:nvPr/>
        </p:nvSpPr>
        <p:spPr>
          <a:xfrm>
            <a:off x="2031875" y="832966"/>
            <a:ext cx="8372724" cy="363082"/>
          </a:xfrm>
          <a:prstGeom prst="rect">
            <a:avLst/>
          </a:prstGeom>
          <a:noFill/>
        </p:spPr>
        <p:txBody>
          <a:bodyPr wrap="square" rtlCol="0">
            <a:spAutoFit/>
          </a:bodyPr>
          <a:lstStyle/>
          <a:p>
            <a:pPr algn="ctr" defTabSz="932597">
              <a:lnSpc>
                <a:spcPct val="120000"/>
              </a:lnSpc>
              <a:defRPr/>
            </a:pPr>
            <a:r>
              <a:rPr lang="en-US" sz="1428" i="1" kern="0" spc="-10" dirty="0">
                <a:solidFill>
                  <a:srgbClr val="635D59"/>
                </a:solidFill>
                <a:cs typeface="Arial" pitchFamily="34" charset="0"/>
              </a:rPr>
              <a:t>When all tests pass, the build is deployed to testing environments for each stage in the release process</a:t>
            </a:r>
          </a:p>
        </p:txBody>
      </p:sp>
      <p:sp>
        <p:nvSpPr>
          <p:cNvPr id="27" name="Isosceles Triangle 26"/>
          <p:cNvSpPr/>
          <p:nvPr/>
        </p:nvSpPr>
        <p:spPr bwMode="auto">
          <a:xfrm rot="5400000" flipH="1">
            <a:off x="9512560" y="4324611"/>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flipV="1">
            <a:off x="2127054" y="4501609"/>
            <a:ext cx="7452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flipV="1">
            <a:off x="8832850" y="4499672"/>
            <a:ext cx="762000" cy="85027"/>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flipV="1">
            <a:off x="7370234" y="4499674"/>
            <a:ext cx="111971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flipV="1">
            <a:off x="5643034" y="4499674"/>
            <a:ext cx="136736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flipV="1">
            <a:off x="3966634" y="4499674"/>
            <a:ext cx="134196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39192" y="2282078"/>
            <a:ext cx="4449971" cy="4450143"/>
          </a:xfrm>
          <a:prstGeom prst="rect">
            <a:avLst/>
          </a:prstGeom>
        </p:spPr>
      </p:pic>
      <p:sp>
        <p:nvSpPr>
          <p:cNvPr id="34" name="Freeform 11"/>
          <p:cNvSpPr>
            <a:spLocks/>
          </p:cNvSpPr>
          <p:nvPr/>
        </p:nvSpPr>
        <p:spPr bwMode="auto">
          <a:xfrm>
            <a:off x="-14261" y="45067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Rectangle 34"/>
          <p:cNvSpPr/>
          <p:nvPr/>
        </p:nvSpPr>
        <p:spPr bwMode="auto">
          <a:xfrm flipV="1">
            <a:off x="2461684" y="4499675"/>
            <a:ext cx="1176866" cy="85024"/>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6219813" y="1990821"/>
            <a:ext cx="1901202" cy="2522098"/>
            <a:chOff x="5701653" y="1978121"/>
            <a:chExt cx="1901202" cy="2522098"/>
          </a:xfrm>
        </p:grpSpPr>
        <p:pic>
          <p:nvPicPr>
            <p:cNvPr id="37" name="Picture 36"/>
            <p:cNvPicPr>
              <a:picLocks noChangeAspect="1"/>
            </p:cNvPicPr>
            <p:nvPr/>
          </p:nvPicPr>
          <p:blipFill>
            <a:blip r:embed="rId4"/>
            <a:stretch>
              <a:fillRect/>
            </a:stretch>
          </p:blipFill>
          <p:spPr>
            <a:xfrm>
              <a:off x="6030454" y="3700379"/>
              <a:ext cx="1293456" cy="799840"/>
            </a:xfrm>
            <a:prstGeom prst="rect">
              <a:avLst/>
            </a:prstGeom>
          </p:spPr>
        </p:pic>
        <p:pic>
          <p:nvPicPr>
            <p:cNvPr id="38" name="Picture 37"/>
            <p:cNvPicPr>
              <a:picLocks noChangeAspect="1"/>
            </p:cNvPicPr>
            <p:nvPr/>
          </p:nvPicPr>
          <p:blipFill>
            <a:blip r:embed="rId5"/>
            <a:stretch>
              <a:fillRect/>
            </a:stretch>
          </p:blipFill>
          <p:spPr>
            <a:xfrm flipV="1">
              <a:off x="5892979" y="2465446"/>
              <a:ext cx="1102383" cy="1498554"/>
            </a:xfrm>
            <a:prstGeom prst="rect">
              <a:avLst/>
            </a:prstGeom>
          </p:spPr>
        </p:pic>
        <p:sp>
          <p:nvSpPr>
            <p:cNvPr id="39"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000000"/>
                </a:solidFill>
              </a:endParaRPr>
            </a:p>
          </p:txBody>
        </p:sp>
        <p:sp>
          <p:nvSpPr>
            <p:cNvPr id="40"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505050"/>
                </a:solidFill>
              </a:endParaRPr>
            </a:p>
          </p:txBody>
        </p:sp>
        <p:sp>
          <p:nvSpPr>
            <p:cNvPr id="41" name="TextBox 40"/>
            <p:cNvSpPr txBox="1"/>
            <p:nvPr/>
          </p:nvSpPr>
          <p:spPr>
            <a:xfrm>
              <a:off x="6187440" y="2299985"/>
              <a:ext cx="1306581" cy="584775"/>
            </a:xfrm>
            <a:prstGeom prst="rect">
              <a:avLst/>
            </a:prstGeom>
            <a:noFill/>
          </p:spPr>
          <p:txBody>
            <a:bodyPr wrap="square" rtlCol="0">
              <a:spAutoFit/>
            </a:bodyPr>
            <a:lstStyle/>
            <a:p>
              <a:pPr algn="ctr">
                <a:defRPr/>
              </a:pPr>
              <a:r>
                <a:rPr lang="en-US" sz="1600" kern="0" dirty="0">
                  <a:solidFill>
                    <a:srgbClr val="FFFFFF"/>
                  </a:solidFill>
                  <a:latin typeface="Segoe UI Light"/>
                  <a:cs typeface="Arial" pitchFamily="34" charset="0"/>
                </a:rPr>
                <a:t>Cloud</a:t>
              </a:r>
              <a:br>
                <a:rPr lang="en-US" sz="1600" kern="0" dirty="0">
                  <a:solidFill>
                    <a:srgbClr val="FFFFFF"/>
                  </a:solidFill>
                  <a:latin typeface="Segoe UI Light"/>
                  <a:cs typeface="Arial" pitchFamily="34" charset="0"/>
                </a:rPr>
              </a:br>
              <a:r>
                <a:rPr lang="en-US" sz="1600" kern="0" dirty="0">
                  <a:solidFill>
                    <a:srgbClr val="FFFFFF"/>
                  </a:solidFill>
                  <a:latin typeface="Segoe UI Light"/>
                  <a:cs typeface="Arial" pitchFamily="34" charset="0"/>
                </a:rPr>
                <a:t>Load Testing</a:t>
              </a:r>
            </a:p>
          </p:txBody>
        </p:sp>
      </p:grpSp>
      <p:grpSp>
        <p:nvGrpSpPr>
          <p:cNvPr id="42" name="Group 41"/>
          <p:cNvGrpSpPr/>
          <p:nvPr/>
        </p:nvGrpSpPr>
        <p:grpSpPr>
          <a:xfrm>
            <a:off x="4529359" y="3008346"/>
            <a:ext cx="1868892" cy="1702699"/>
            <a:chOff x="3840480" y="3008346"/>
            <a:chExt cx="1868892" cy="1702699"/>
          </a:xfrm>
        </p:grpSpPr>
        <p:sp>
          <p:nvSpPr>
            <p:cNvPr id="43" name="TextBox 42"/>
            <p:cNvSpPr txBox="1"/>
            <p:nvPr/>
          </p:nvSpPr>
          <p:spPr>
            <a:xfrm>
              <a:off x="3840480" y="3008346"/>
              <a:ext cx="1868892" cy="584775"/>
            </a:xfrm>
            <a:prstGeom prst="rect">
              <a:avLst/>
            </a:prstGeom>
            <a:noFill/>
          </p:spPr>
          <p:txBody>
            <a:bodyPr wrap="square" rtlCol="0" anchor="ctr" anchorCtr="0">
              <a:spAutoFit/>
            </a:bodyPr>
            <a:lstStyle/>
            <a:p>
              <a:pPr algn="ctr">
                <a:defRPr/>
              </a:pPr>
              <a:r>
                <a:rPr lang="en-US" sz="1600" kern="0" dirty="0">
                  <a:solidFill>
                    <a:schemeClr val="accent2"/>
                  </a:solidFill>
                  <a:cs typeface="Arial" pitchFamily="34" charset="0"/>
                </a:rPr>
                <a:t>Integration testing</a:t>
              </a:r>
            </a:p>
            <a:p>
              <a:pPr algn="ctr">
                <a:defRPr/>
              </a:pPr>
              <a:r>
                <a:rPr lang="en-US" sz="1600" kern="0" dirty="0">
                  <a:solidFill>
                    <a:schemeClr val="accent2"/>
                  </a:solidFill>
                  <a:cs typeface="Arial" pitchFamily="34" charset="0"/>
                </a:rPr>
                <a:t>environment</a:t>
              </a:r>
            </a:p>
          </p:txBody>
        </p:sp>
        <p:cxnSp>
          <p:nvCxnSpPr>
            <p:cNvPr id="47" name="Straight Connector 46"/>
            <p:cNvCxnSpPr/>
            <p:nvPr/>
          </p:nvCxnSpPr>
          <p:spPr>
            <a:xfrm flipV="1">
              <a:off x="4774926"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8" name="Oval 47"/>
            <p:cNvSpPr/>
            <p:nvPr/>
          </p:nvSpPr>
          <p:spPr bwMode="auto">
            <a:xfrm>
              <a:off x="4592048"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 name="Group 48"/>
          <p:cNvGrpSpPr/>
          <p:nvPr/>
        </p:nvGrpSpPr>
        <p:grpSpPr>
          <a:xfrm>
            <a:off x="2696590" y="4345288"/>
            <a:ext cx="2202126" cy="1751140"/>
            <a:chOff x="2339395" y="4345288"/>
            <a:chExt cx="2202126" cy="1751140"/>
          </a:xfrm>
        </p:grpSpPr>
        <p:sp>
          <p:nvSpPr>
            <p:cNvPr id="50" name="TextBox 49"/>
            <p:cNvSpPr txBox="1"/>
            <p:nvPr/>
          </p:nvSpPr>
          <p:spPr>
            <a:xfrm>
              <a:off x="2339395" y="5511653"/>
              <a:ext cx="2202126" cy="584775"/>
            </a:xfrm>
            <a:prstGeom prst="rect">
              <a:avLst/>
            </a:prstGeom>
            <a:noFill/>
          </p:spPr>
          <p:txBody>
            <a:bodyPr wrap="square" rtlCol="0" anchor="ctr" anchorCtr="0">
              <a:spAutoFit/>
            </a:bodyPr>
            <a:lstStyle/>
            <a:p>
              <a:pPr algn="ctr">
                <a:defRPr/>
              </a:pPr>
              <a:r>
                <a:rPr lang="en-US" sz="1600" kern="0" dirty="0">
                  <a:solidFill>
                    <a:schemeClr val="accent2"/>
                  </a:solidFill>
                  <a:cs typeface="Arial" pitchFamily="34" charset="0"/>
                </a:rPr>
                <a:t>Automated functional testing environment</a:t>
              </a:r>
            </a:p>
          </p:txBody>
        </p:sp>
        <p:cxnSp>
          <p:nvCxnSpPr>
            <p:cNvPr id="51" name="Straight Connector 50"/>
            <p:cNvCxnSpPr/>
            <p:nvPr/>
          </p:nvCxnSpPr>
          <p:spPr>
            <a:xfrm>
              <a:off x="3440458"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257580"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3" name="Oval 52"/>
          <p:cNvSpPr/>
          <p:nvPr/>
        </p:nvSpPr>
        <p:spPr bwMode="auto">
          <a:xfrm>
            <a:off x="2044699" y="4334411"/>
            <a:ext cx="394343" cy="394343"/>
          </a:xfrm>
          <a:prstGeom prst="ellipse">
            <a:avLst/>
          </a:prstGeom>
          <a:solidFill>
            <a:srgbClr val="3D85CD"/>
          </a:solidFill>
          <a:ln w="76200">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3</a:t>
            </a:r>
          </a:p>
        </p:txBody>
      </p:sp>
      <p:grpSp>
        <p:nvGrpSpPr>
          <p:cNvPr id="54" name="Group 53"/>
          <p:cNvGrpSpPr/>
          <p:nvPr/>
        </p:nvGrpSpPr>
        <p:grpSpPr>
          <a:xfrm>
            <a:off x="6386089" y="4345288"/>
            <a:ext cx="1611833" cy="1710752"/>
            <a:chOff x="5882639" y="4345288"/>
            <a:chExt cx="1611833" cy="1710752"/>
          </a:xfrm>
        </p:grpSpPr>
        <p:cxnSp>
          <p:nvCxnSpPr>
            <p:cNvPr id="55" name="Straight Connector 54"/>
            <p:cNvCxnSpPr/>
            <p:nvPr/>
          </p:nvCxnSpPr>
          <p:spPr>
            <a:xfrm>
              <a:off x="6688555"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882639" y="5471265"/>
              <a:ext cx="1611833" cy="584775"/>
            </a:xfrm>
            <a:prstGeom prst="rect">
              <a:avLst/>
            </a:prstGeom>
            <a:noFill/>
          </p:spPr>
          <p:txBody>
            <a:bodyPr wrap="square" rtlCol="0" anchor="ctr" anchorCtr="0">
              <a:spAutoFit/>
            </a:bodyPr>
            <a:lstStyle/>
            <a:p>
              <a:pPr algn="ctr">
                <a:defRPr/>
              </a:pPr>
              <a:r>
                <a:rPr lang="en-US" sz="1600" kern="0" dirty="0">
                  <a:solidFill>
                    <a:schemeClr val="accent2"/>
                  </a:solidFill>
                  <a:cs typeface="Arial" pitchFamily="34" charset="0"/>
                </a:rPr>
                <a:t>Pre-production environment</a:t>
              </a:r>
            </a:p>
          </p:txBody>
        </p:sp>
        <p:sp>
          <p:nvSpPr>
            <p:cNvPr id="57" name="Oval 56"/>
            <p:cNvSpPr/>
            <p:nvPr/>
          </p:nvSpPr>
          <p:spPr bwMode="auto">
            <a:xfrm>
              <a:off x="6505677"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p:cNvGrpSpPr/>
          <p:nvPr/>
        </p:nvGrpSpPr>
        <p:grpSpPr>
          <a:xfrm>
            <a:off x="7985759" y="3011734"/>
            <a:ext cx="1320801" cy="1699311"/>
            <a:chOff x="8310879" y="3011734"/>
            <a:chExt cx="1320801" cy="1699311"/>
          </a:xfrm>
        </p:grpSpPr>
        <p:cxnSp>
          <p:nvCxnSpPr>
            <p:cNvPr id="59" name="Straight Connector 58"/>
            <p:cNvCxnSpPr/>
            <p:nvPr/>
          </p:nvCxnSpPr>
          <p:spPr>
            <a:xfrm flipV="1">
              <a:off x="8971279"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60" name="Oval 59"/>
            <p:cNvSpPr/>
            <p:nvPr/>
          </p:nvSpPr>
          <p:spPr bwMode="auto">
            <a:xfrm>
              <a:off x="8788401"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8310879" y="3011734"/>
              <a:ext cx="1320801" cy="584775"/>
            </a:xfrm>
            <a:prstGeom prst="rect">
              <a:avLst/>
            </a:prstGeom>
            <a:noFill/>
          </p:spPr>
          <p:txBody>
            <a:bodyPr wrap="square" rtlCol="0" anchor="ctr" anchorCtr="0">
              <a:spAutoFit/>
            </a:bodyPr>
            <a:lstStyle/>
            <a:p>
              <a:pPr algn="ctr">
                <a:defRPr/>
              </a:pPr>
              <a:r>
                <a:rPr lang="en-US" sz="1600" kern="0" dirty="0">
                  <a:solidFill>
                    <a:schemeClr val="accent2"/>
                  </a:solidFill>
                  <a:cs typeface="Arial" pitchFamily="34" charset="0"/>
                </a:rPr>
                <a:t>Staging</a:t>
              </a:r>
            </a:p>
            <a:p>
              <a:pPr algn="ctr">
                <a:defRPr/>
              </a:pPr>
              <a:r>
                <a:rPr lang="en-US" sz="1600" kern="0" dirty="0">
                  <a:solidFill>
                    <a:schemeClr val="accent2"/>
                  </a:solidFill>
                  <a:cs typeface="Arial" pitchFamily="34" charset="0"/>
                </a:rPr>
                <a:t>environment</a:t>
              </a:r>
            </a:p>
          </p:txBody>
        </p:sp>
      </p:grpSp>
      <p:sp>
        <p:nvSpPr>
          <p:cNvPr id="63" name="Isosceles Triangle 62"/>
          <p:cNvSpPr/>
          <p:nvPr/>
        </p:nvSpPr>
        <p:spPr bwMode="auto">
          <a:xfrm rot="5400000" flipH="1">
            <a:off x="9518909" y="4316673"/>
            <a:ext cx="510159" cy="439792"/>
          </a:xfrm>
          <a:prstGeom prst="triangle">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Rounded Rectangle 63"/>
          <p:cNvSpPr/>
          <p:nvPr/>
        </p:nvSpPr>
        <p:spPr>
          <a:xfrm>
            <a:off x="10098687" y="4316490"/>
            <a:ext cx="2273281" cy="456034"/>
          </a:xfrm>
          <a:prstGeom prst="roundRect">
            <a:avLst/>
          </a:prstGeom>
          <a:solidFill>
            <a:srgbClr val="F6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1">
              <a:defRPr/>
            </a:pPr>
            <a:r>
              <a:rPr lang="en-US" sz="1400" spc="204" dirty="0">
                <a:solidFill>
                  <a:srgbClr val="FBFBFB"/>
                </a:solidFill>
                <a:cs typeface="Bodoni Std Bold Italic"/>
              </a:rPr>
              <a:t>MONITOR + LEARN</a:t>
            </a:r>
          </a:p>
        </p:txBody>
      </p:sp>
    </p:spTree>
    <p:extLst>
      <p:ext uri="{BB962C8B-B14F-4D97-AF65-F5344CB8AC3E}">
        <p14:creationId xmlns:p14="http://schemas.microsoft.com/office/powerpoint/2010/main" val="151724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33"/>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animEffect transition="in" filter="wipe(down)">
                                      <p:cBhvr>
                                        <p:cTn id="9" dur="500"/>
                                        <p:tgtEl>
                                          <p:spTgt spid="34"/>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down)">
                                      <p:cBhvr>
                                        <p:cTn id="12" dur="500"/>
                                        <p:tgtEl>
                                          <p:spTgt spid="53"/>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5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50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childTnLst>
                          </p:cTn>
                        </p:par>
                        <p:par>
                          <p:cTn id="34" fill="hold">
                            <p:stCondLst>
                              <p:cond delay="4000"/>
                            </p:stCondLst>
                            <p:childTnLst>
                              <p:par>
                                <p:cTn id="35" presetID="12" presetClass="entr" presetSubtype="4"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p:tgtEl>
                                          <p:spTgt spid="36"/>
                                        </p:tgtEl>
                                        <p:attrNameLst>
                                          <p:attrName>ppt_y</p:attrName>
                                        </p:attrNameLst>
                                      </p:cBhvr>
                                      <p:tavLst>
                                        <p:tav tm="0">
                                          <p:val>
                                            <p:strVal val="#ppt_y+#ppt_h*1.125000"/>
                                          </p:val>
                                        </p:tav>
                                        <p:tav tm="100000">
                                          <p:val>
                                            <p:strVal val="#ppt_y"/>
                                          </p:val>
                                        </p:tav>
                                      </p:tavLst>
                                    </p:anim>
                                    <p:animEffect transition="in" filter="wipe(up)">
                                      <p:cBhvr>
                                        <p:cTn id="38" dur="500"/>
                                        <p:tgtEl>
                                          <p:spTgt spid="36"/>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50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childTnLst>
                          </p:cTn>
                        </p:par>
                        <p:par>
                          <p:cTn id="46" fill="hold">
                            <p:stCondLst>
                              <p:cond delay="5500"/>
                            </p:stCondLst>
                            <p:childTnLst>
                              <p:par>
                                <p:cTn id="47" presetID="10" presetClass="entr" presetSubtype="0" fill="hold" grpId="0" nodeType="afterEffect">
                                  <p:stCondLst>
                                    <p:cond delay="50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4" grpId="0" animBg="1"/>
      <p:bldP spid="35" grpId="0" animBg="1"/>
      <p:bldP spid="53" grpId="0" animBg="1"/>
      <p:bldP spid="63" grpId="0" animBg="1"/>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14397" y="1708419"/>
            <a:ext cx="13272792" cy="641259"/>
            <a:chOff x="952500" y="1211263"/>
            <a:chExt cx="13274675" cy="641350"/>
          </a:xfrm>
        </p:grpSpPr>
        <p:grpSp>
          <p:nvGrpSpPr>
            <p:cNvPr id="9" name="Group 4"/>
            <p:cNvGrpSpPr>
              <a:grpSpLocks noChangeAspect="1"/>
            </p:cNvGrpSpPr>
            <p:nvPr/>
          </p:nvGrpSpPr>
          <p:grpSpPr bwMode="auto">
            <a:xfrm>
              <a:off x="952500" y="1211263"/>
              <a:ext cx="13274675" cy="641350"/>
              <a:chOff x="-264" y="2001"/>
              <a:chExt cx="8362" cy="404"/>
            </a:xfrm>
          </p:grpSpPr>
          <p:sp>
            <p:nvSpPr>
              <p:cNvPr id="11"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2"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0" name="Rectangle 9"/>
            <p:cNvSpPr/>
            <p:nvPr/>
          </p:nvSpPr>
          <p:spPr>
            <a:xfrm>
              <a:off x="1493838" y="1347272"/>
              <a:ext cx="10668000" cy="376738"/>
            </a:xfrm>
            <a:prstGeom prst="rect">
              <a:avLst/>
            </a:prstGeom>
          </p:spPr>
          <p:txBody>
            <a:bodyPr wrap="square">
              <a:spAutoFit/>
            </a:bodyPr>
            <a:lstStyle/>
            <a:p>
              <a:pPr>
                <a:lnSpc>
                  <a:spcPct val="90000"/>
                </a:lnSpc>
                <a:spcBef>
                  <a:spcPts val="2400"/>
                </a:spcBef>
                <a:buSzPct val="90000"/>
              </a:pPr>
              <a:r>
                <a:rPr lang="en-US" sz="2000" dirty="0">
                  <a:solidFill>
                    <a:srgbClr val="635D59"/>
                  </a:solidFill>
                </a:rPr>
                <a:t>Traditional Development And Deployment</a:t>
              </a:r>
            </a:p>
          </p:txBody>
        </p:sp>
      </p:grpSp>
      <p:grpSp>
        <p:nvGrpSpPr>
          <p:cNvPr id="14" name="Group 13"/>
          <p:cNvGrpSpPr/>
          <p:nvPr/>
        </p:nvGrpSpPr>
        <p:grpSpPr>
          <a:xfrm>
            <a:off x="1514397" y="2453954"/>
            <a:ext cx="13272792" cy="641259"/>
            <a:chOff x="952500" y="1922547"/>
            <a:chExt cx="13274675" cy="641350"/>
          </a:xfrm>
        </p:grpSpPr>
        <p:grpSp>
          <p:nvGrpSpPr>
            <p:cNvPr id="15" name="Group 4"/>
            <p:cNvGrpSpPr>
              <a:grpSpLocks noChangeAspect="1"/>
            </p:cNvGrpSpPr>
            <p:nvPr/>
          </p:nvGrpSpPr>
          <p:grpSpPr bwMode="auto">
            <a:xfrm>
              <a:off x="952500" y="1922547"/>
              <a:ext cx="13274675" cy="641350"/>
              <a:chOff x="-264" y="2001"/>
              <a:chExt cx="8362" cy="404"/>
            </a:xfrm>
          </p:grpSpPr>
          <p:sp>
            <p:nvSpPr>
              <p:cNvPr id="17"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6" name="Rectangle 15"/>
            <p:cNvSpPr/>
            <p:nvPr/>
          </p:nvSpPr>
          <p:spPr>
            <a:xfrm>
              <a:off x="1570036" y="2058556"/>
              <a:ext cx="2105362" cy="369384"/>
            </a:xfrm>
            <a:prstGeom prst="rect">
              <a:avLst/>
            </a:prstGeom>
          </p:spPr>
          <p:txBody>
            <a:bodyPr wrap="none">
              <a:spAutoFit/>
            </a:bodyPr>
            <a:lstStyle/>
            <a:p>
              <a:pPr>
                <a:lnSpc>
                  <a:spcPct val="90000"/>
                </a:lnSpc>
                <a:spcBef>
                  <a:spcPts val="2400"/>
                </a:spcBef>
                <a:buSzPct val="90000"/>
              </a:pPr>
              <a:r>
                <a:rPr lang="en-US" sz="2000" dirty="0">
                  <a:solidFill>
                    <a:srgbClr val="635D59"/>
                  </a:solidFill>
                </a:rPr>
                <a:t>What is DevOps?</a:t>
              </a:r>
            </a:p>
          </p:txBody>
        </p:sp>
      </p:grpSp>
      <p:grpSp>
        <p:nvGrpSpPr>
          <p:cNvPr id="21" name="Group 20"/>
          <p:cNvGrpSpPr/>
          <p:nvPr/>
        </p:nvGrpSpPr>
        <p:grpSpPr>
          <a:xfrm>
            <a:off x="1514397" y="3214185"/>
            <a:ext cx="13272792" cy="641259"/>
            <a:chOff x="952500" y="2633831"/>
            <a:chExt cx="13274675" cy="641350"/>
          </a:xfrm>
        </p:grpSpPr>
        <p:grpSp>
          <p:nvGrpSpPr>
            <p:cNvPr id="23" name="Group 4"/>
            <p:cNvGrpSpPr>
              <a:grpSpLocks noChangeAspect="1"/>
            </p:cNvGrpSpPr>
            <p:nvPr/>
          </p:nvGrpSpPr>
          <p:grpSpPr bwMode="auto">
            <a:xfrm>
              <a:off x="952500" y="2633831"/>
              <a:ext cx="13274675" cy="641350"/>
              <a:chOff x="-264" y="2001"/>
              <a:chExt cx="8362" cy="404"/>
            </a:xfrm>
          </p:grpSpPr>
          <p:sp>
            <p:nvSpPr>
              <p:cNvPr id="27"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8"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9"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26" name="Rectangle 25"/>
            <p:cNvSpPr/>
            <p:nvPr/>
          </p:nvSpPr>
          <p:spPr>
            <a:xfrm>
              <a:off x="1570036" y="2769840"/>
              <a:ext cx="10591801" cy="376738"/>
            </a:xfrm>
            <a:prstGeom prst="rect">
              <a:avLst/>
            </a:prstGeom>
          </p:spPr>
          <p:txBody>
            <a:bodyPr wrap="square">
              <a:spAutoFit/>
            </a:bodyPr>
            <a:lstStyle/>
            <a:p>
              <a:pPr>
                <a:lnSpc>
                  <a:spcPct val="90000"/>
                </a:lnSpc>
                <a:spcBef>
                  <a:spcPts val="2400"/>
                </a:spcBef>
                <a:buSzPct val="90000"/>
              </a:pPr>
              <a:r>
                <a:rPr lang="en-US" sz="2000" dirty="0">
                  <a:solidFill>
                    <a:srgbClr val="635D59"/>
                  </a:solidFill>
                </a:rPr>
                <a:t>How to DevOps</a:t>
              </a:r>
            </a:p>
          </p:txBody>
        </p:sp>
      </p:grpSp>
      <p:grpSp>
        <p:nvGrpSpPr>
          <p:cNvPr id="31" name="Group 30"/>
          <p:cNvGrpSpPr/>
          <p:nvPr/>
        </p:nvGrpSpPr>
        <p:grpSpPr>
          <a:xfrm>
            <a:off x="1514397" y="3970269"/>
            <a:ext cx="13272792" cy="641259"/>
            <a:chOff x="952500" y="3345115"/>
            <a:chExt cx="13274675" cy="641350"/>
          </a:xfrm>
        </p:grpSpPr>
        <p:grpSp>
          <p:nvGrpSpPr>
            <p:cNvPr id="32" name="Group 4"/>
            <p:cNvGrpSpPr>
              <a:grpSpLocks noChangeAspect="1"/>
            </p:cNvGrpSpPr>
            <p:nvPr/>
          </p:nvGrpSpPr>
          <p:grpSpPr bwMode="auto">
            <a:xfrm>
              <a:off x="952500" y="3345115"/>
              <a:ext cx="13274675" cy="641350"/>
              <a:chOff x="-264" y="2001"/>
              <a:chExt cx="8362" cy="404"/>
            </a:xfrm>
          </p:grpSpPr>
          <p:sp>
            <p:nvSpPr>
              <p:cNvPr id="34"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35"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36"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33" name="Rectangle 32"/>
            <p:cNvSpPr/>
            <p:nvPr/>
          </p:nvSpPr>
          <p:spPr>
            <a:xfrm>
              <a:off x="1570036" y="3481124"/>
              <a:ext cx="3387498" cy="369384"/>
            </a:xfrm>
            <a:prstGeom prst="rect">
              <a:avLst/>
            </a:prstGeom>
          </p:spPr>
          <p:txBody>
            <a:bodyPr wrap="none">
              <a:spAutoFit/>
            </a:bodyPr>
            <a:lstStyle/>
            <a:p>
              <a:pPr>
                <a:lnSpc>
                  <a:spcPct val="90000"/>
                </a:lnSpc>
                <a:spcBef>
                  <a:spcPts val="2400"/>
                </a:spcBef>
                <a:buSzPct val="90000"/>
              </a:pPr>
              <a:r>
                <a:rPr lang="en-US" sz="2000" dirty="0">
                  <a:solidFill>
                    <a:srgbClr val="635D59"/>
                  </a:solidFill>
                </a:rPr>
                <a:t>Microsoft’s DevOps Solution</a:t>
              </a:r>
            </a:p>
          </p:txBody>
        </p:sp>
      </p:grpSp>
      <p:sp>
        <p:nvSpPr>
          <p:cNvPr id="30" name="Title 15"/>
          <p:cNvSpPr txBox="1">
            <a:spLocks/>
          </p:cNvSpPr>
          <p:nvPr/>
        </p:nvSpPr>
        <p:spPr>
          <a:xfrm>
            <a:off x="0" y="358969"/>
            <a:ext cx="12436475" cy="996792"/>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r>
              <a:rPr lang="en-US" sz="2448" spc="306" dirty="0">
                <a:solidFill>
                  <a:srgbClr val="635D59"/>
                </a:solidFill>
                <a:latin typeface="Segoe UI"/>
              </a:rPr>
              <a:t>AGENDA</a:t>
            </a:r>
          </a:p>
        </p:txBody>
      </p:sp>
      <p:sp>
        <p:nvSpPr>
          <p:cNvPr id="37" name="Title 1"/>
          <p:cNvSpPr txBox="1">
            <a:spLocks/>
          </p:cNvSpPr>
          <p:nvPr/>
        </p:nvSpPr>
        <p:spPr>
          <a:xfrm>
            <a:off x="377039" y="2416292"/>
            <a:ext cx="970706" cy="859949"/>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104" normalizeH="0" baseline="0" noProof="0" dirty="0">
                <a:ln w="3175">
                  <a:noFill/>
                </a:ln>
                <a:solidFill>
                  <a:srgbClr val="8A3986"/>
                </a:solidFill>
                <a:effectLst/>
                <a:uLnTx/>
                <a:uFillTx/>
                <a:latin typeface="+mj-lt"/>
                <a:ea typeface="+mn-ea"/>
                <a:cs typeface="Segoe UI" pitchFamily="34" charset="0"/>
              </a:rPr>
              <a:t>02</a:t>
            </a:r>
          </a:p>
        </p:txBody>
      </p:sp>
      <p:sp>
        <p:nvSpPr>
          <p:cNvPr id="38" name="Title 1"/>
          <p:cNvSpPr txBox="1">
            <a:spLocks/>
          </p:cNvSpPr>
          <p:nvPr/>
        </p:nvSpPr>
        <p:spPr>
          <a:xfrm>
            <a:off x="377039" y="1679465"/>
            <a:ext cx="970706" cy="859949"/>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104" normalizeH="0" baseline="0" noProof="0" dirty="0">
                <a:ln w="3175">
                  <a:noFill/>
                </a:ln>
                <a:solidFill>
                  <a:srgbClr val="8A3986"/>
                </a:solidFill>
                <a:effectLst/>
                <a:uLnTx/>
                <a:uFillTx/>
                <a:latin typeface="+mj-lt"/>
                <a:ea typeface="+mn-ea"/>
                <a:cs typeface="Segoe UI" pitchFamily="34" charset="0"/>
              </a:rPr>
              <a:t>01</a:t>
            </a:r>
          </a:p>
        </p:txBody>
      </p:sp>
      <p:sp>
        <p:nvSpPr>
          <p:cNvPr id="39" name="Title 1"/>
          <p:cNvSpPr txBox="1">
            <a:spLocks/>
          </p:cNvSpPr>
          <p:nvPr/>
        </p:nvSpPr>
        <p:spPr>
          <a:xfrm>
            <a:off x="381176" y="3137222"/>
            <a:ext cx="970706" cy="859949"/>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104" normalizeH="0" baseline="0" noProof="0" dirty="0">
                <a:ln w="3175">
                  <a:noFill/>
                </a:ln>
                <a:solidFill>
                  <a:srgbClr val="8A3986"/>
                </a:solidFill>
                <a:effectLst/>
                <a:uLnTx/>
                <a:uFillTx/>
                <a:latin typeface="+mj-lt"/>
                <a:ea typeface="+mn-ea"/>
                <a:cs typeface="Segoe UI" pitchFamily="34" charset="0"/>
              </a:rPr>
              <a:t>03</a:t>
            </a:r>
          </a:p>
        </p:txBody>
      </p:sp>
      <p:sp>
        <p:nvSpPr>
          <p:cNvPr id="40" name="Title 1"/>
          <p:cNvSpPr txBox="1">
            <a:spLocks/>
          </p:cNvSpPr>
          <p:nvPr/>
        </p:nvSpPr>
        <p:spPr>
          <a:xfrm>
            <a:off x="377039" y="3893306"/>
            <a:ext cx="970706" cy="859949"/>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104" normalizeH="0" baseline="0" noProof="0" dirty="0">
                <a:ln w="3175">
                  <a:noFill/>
                </a:ln>
                <a:solidFill>
                  <a:srgbClr val="8A3986"/>
                </a:solidFill>
                <a:effectLst/>
                <a:uLnTx/>
                <a:uFillTx/>
                <a:latin typeface="+mj-lt"/>
                <a:ea typeface="+mn-ea"/>
                <a:cs typeface="Segoe UI" pitchFamily="34" charset="0"/>
              </a:rPr>
              <a:t>04</a:t>
            </a:r>
          </a:p>
        </p:txBody>
      </p:sp>
    </p:spTree>
    <p:extLst>
      <p:ext uri="{BB962C8B-B14F-4D97-AF65-F5344CB8AC3E}">
        <p14:creationId xmlns:p14="http://schemas.microsoft.com/office/powerpoint/2010/main" val="292253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250"/>
                                  </p:stCondLst>
                                  <p:childTnLst>
                                    <p:animMotion origin="layout" path="M 0.01519 0.00045 L 1.51902E-6 9.8956E-7 " pathEditMode="relative" rAng="0" ptsTypes="AA">
                                      <p:cBhvr>
                                        <p:cTn id="9" dur="500" fill="hold"/>
                                        <p:tgtEl>
                                          <p:spTgt spid="8"/>
                                        </p:tgtEl>
                                        <p:attrNameLst>
                                          <p:attrName>ppt_x</p:attrName>
                                          <p:attrName>ppt_y</p:attrName>
                                        </p:attrNameLst>
                                      </p:cBhvr>
                                      <p:rCtr x="-76600" y="-2300"/>
                                    </p:animMotion>
                                  </p:childTnLst>
                                </p:cTn>
                              </p:par>
                              <p:par>
                                <p:cTn id="10" presetID="10" presetClass="entr" presetSubtype="0" fill="hold" nodeType="withEffect">
                                  <p:stCondLst>
                                    <p:cond delay="7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750"/>
                                  </p:stCondLst>
                                  <p:childTnLst>
                                    <p:animMotion origin="layout" path="M 0.01519 0.00046 L 1.51902E-6 -1.72946E-6 " pathEditMode="relative" rAng="0" ptsTypes="AA">
                                      <p:cBhvr>
                                        <p:cTn id="14" dur="500" fill="hold"/>
                                        <p:tgtEl>
                                          <p:spTgt spid="14"/>
                                        </p:tgtEl>
                                        <p:attrNameLst>
                                          <p:attrName>ppt_x</p:attrName>
                                          <p:attrName>ppt_y</p:attrName>
                                        </p:attrNameLst>
                                      </p:cBhvr>
                                      <p:rCtr x="-76600" y="-2300"/>
                                    </p:animMotion>
                                  </p:childTnLst>
                                </p:cTn>
                              </p:par>
                              <p:par>
                                <p:cTn id="15" presetID="10" presetClass="entr" presetSubtype="0" fill="hold" nodeType="withEffect">
                                  <p:stCondLst>
                                    <p:cond delay="125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1250"/>
                                  </p:stCondLst>
                                  <p:childTnLst>
                                    <p:animMotion origin="layout" path="M 0.01519 0.00045 L 1.51902E-6 2.88243E-6 " pathEditMode="relative" rAng="0" ptsTypes="AA">
                                      <p:cBhvr>
                                        <p:cTn id="19" dur="500" fill="hold"/>
                                        <p:tgtEl>
                                          <p:spTgt spid="21"/>
                                        </p:tgtEl>
                                        <p:attrNameLst>
                                          <p:attrName>ppt_x</p:attrName>
                                          <p:attrName>ppt_y</p:attrName>
                                        </p:attrNameLst>
                                      </p:cBhvr>
                                      <p:rCtr x="-76600" y="-2300"/>
                                    </p:animMotion>
                                  </p:childTnLst>
                                </p:cTn>
                              </p:par>
                              <p:par>
                                <p:cTn id="20" presetID="10" presetClass="entr" presetSubtype="0" fill="hold" nodeType="withEffect">
                                  <p:stCondLst>
                                    <p:cond delay="17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100000" fill="hold" nodeType="withEffect">
                                  <p:stCondLst>
                                    <p:cond delay="1750"/>
                                  </p:stCondLst>
                                  <p:childTnLst>
                                    <p:animMotion origin="layout" path="M 0.01519 0.00046 L 1.51902E-6 -1.61598E-6 " pathEditMode="relative" rAng="0" ptsTypes="AA">
                                      <p:cBhvr>
                                        <p:cTn id="24" dur="500" fill="hold"/>
                                        <p:tgtEl>
                                          <p:spTgt spid="31"/>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0"/>
            <a:ext cx="12436475" cy="6994525"/>
          </a:xfrm>
          <a:prstGeom prst="rect">
            <a:avLst/>
          </a:prstGeom>
          <a:solidFill>
            <a:srgbClr val="682A7A"/>
          </a:solidFill>
          <a:ln w="0" cap="flat" cmpd="sng" algn="ctr">
            <a:solidFill>
              <a:srgbClr val="4E1F5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 name="Picture 6" descr="demo_wire-01-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850" y="2139974"/>
            <a:ext cx="3035300" cy="2705100"/>
          </a:xfrm>
          <a:prstGeom prst="rect">
            <a:avLst/>
          </a:prstGeom>
        </p:spPr>
      </p:pic>
      <p:sp>
        <p:nvSpPr>
          <p:cNvPr id="5" name="Text Placeholder 4"/>
          <p:cNvSpPr txBox="1">
            <a:spLocks/>
          </p:cNvSpPr>
          <p:nvPr/>
        </p:nvSpPr>
        <p:spPr>
          <a:xfrm>
            <a:off x="978694" y="3110216"/>
            <a:ext cx="10237787" cy="424732"/>
          </a:xfrm>
          <a:prstGeom prst="rect">
            <a:avLst/>
          </a:prstGeom>
        </p:spPr>
        <p:txBody>
          <a:bodyPr>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70" normalizeH="0" baseline="0" noProof="0" dirty="0">
                <a:ln>
                  <a:noFill/>
                </a:ln>
                <a:solidFill>
                  <a:srgbClr val="FFFFFF"/>
                </a:solidFill>
                <a:effectLst/>
                <a:uLnTx/>
                <a:uFillTx/>
                <a:latin typeface="+mj-lt"/>
                <a:ea typeface="+mn-ea"/>
                <a:cs typeface="+mn-cs"/>
                <a:hlinkClick r:id="rId4"/>
              </a:rPr>
              <a:t>Release</a:t>
            </a:r>
            <a:endParaRPr kumimoji="0" lang="en-US" sz="2400" b="0" i="0" u="none" strike="noStrike" kern="1200" cap="none" spc="-70" normalizeH="0" baseline="0" noProof="0" dirty="0">
              <a:ln>
                <a:noFill/>
              </a:ln>
              <a:solidFill>
                <a:srgbClr val="FFFFFF"/>
              </a:solidFill>
              <a:effectLst/>
              <a:uLnTx/>
              <a:uFillTx/>
              <a:latin typeface="+mj-lt"/>
              <a:ea typeface="+mn-ea"/>
              <a:cs typeface="+mn-cs"/>
            </a:endParaRPr>
          </a:p>
        </p:txBody>
      </p:sp>
      <p:sp>
        <p:nvSpPr>
          <p:cNvPr id="6" name="Title 1"/>
          <p:cNvSpPr txBox="1">
            <a:spLocks/>
          </p:cNvSpPr>
          <p:nvPr/>
        </p:nvSpPr>
        <p:spPr>
          <a:xfrm>
            <a:off x="978694" y="2464081"/>
            <a:ext cx="11149013" cy="5816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02" normalizeH="0" baseline="0" noProof="0" dirty="0">
                <a:ln w="3175">
                  <a:noFill/>
                </a:ln>
                <a:solidFill>
                  <a:srgbClr val="FFFFFF"/>
                </a:solidFill>
                <a:effectLst/>
                <a:uLnTx/>
                <a:uFillTx/>
                <a:latin typeface="+mj-lt"/>
                <a:ea typeface="+mn-ea"/>
                <a:cs typeface="Segoe UI" pitchFamily="34" charset="0"/>
              </a:rPr>
              <a:t>DEMO</a:t>
            </a:r>
          </a:p>
        </p:txBody>
      </p:sp>
      <p:pic>
        <p:nvPicPr>
          <p:cNvPr id="13" name="Picture 12"/>
          <p:cNvPicPr>
            <a:picLocks noChangeAspect="1"/>
          </p:cNvPicPr>
          <p:nvPr/>
        </p:nvPicPr>
        <p:blipFill>
          <a:blip r:embed="rId5"/>
          <a:stretch>
            <a:fillRect/>
          </a:stretch>
        </p:blipFill>
        <p:spPr>
          <a:xfrm>
            <a:off x="6101080" y="750384"/>
            <a:ext cx="3443974" cy="1948563"/>
          </a:xfrm>
          <a:prstGeom prst="rect">
            <a:avLst/>
          </a:prstGeom>
        </p:spPr>
      </p:pic>
      <p:pic>
        <p:nvPicPr>
          <p:cNvPr id="15" name="Picture 14"/>
          <p:cNvPicPr>
            <a:picLocks noChangeAspect="1"/>
          </p:cNvPicPr>
          <p:nvPr/>
        </p:nvPicPr>
        <p:blipFill>
          <a:blip r:embed="rId6"/>
          <a:stretch>
            <a:fillRect/>
          </a:stretch>
        </p:blipFill>
        <p:spPr>
          <a:xfrm>
            <a:off x="7202044" y="1487587"/>
            <a:ext cx="629530" cy="869808"/>
          </a:xfrm>
          <a:prstGeom prst="rect">
            <a:avLst/>
          </a:prstGeom>
        </p:spPr>
      </p:pic>
      <p:pic>
        <p:nvPicPr>
          <p:cNvPr id="16" name="Picture 15"/>
          <p:cNvPicPr>
            <a:picLocks noChangeAspect="1"/>
          </p:cNvPicPr>
          <p:nvPr/>
        </p:nvPicPr>
        <p:blipFill>
          <a:blip r:embed="rId7"/>
          <a:stretch>
            <a:fillRect/>
          </a:stretch>
        </p:blipFill>
        <p:spPr>
          <a:xfrm flipH="1">
            <a:off x="8041909" y="1266708"/>
            <a:ext cx="406232" cy="499262"/>
          </a:xfrm>
          <a:prstGeom prst="rect">
            <a:avLst/>
          </a:prstGeom>
        </p:spPr>
      </p:pic>
      <p:pic>
        <p:nvPicPr>
          <p:cNvPr id="17" name="Picture 16"/>
          <p:cNvPicPr>
            <a:picLocks noChangeAspect="1"/>
          </p:cNvPicPr>
          <p:nvPr/>
        </p:nvPicPr>
        <p:blipFill>
          <a:blip r:embed="rId8"/>
          <a:stretch>
            <a:fillRect/>
          </a:stretch>
        </p:blipFill>
        <p:spPr>
          <a:xfrm flipH="1">
            <a:off x="8397472" y="1796726"/>
            <a:ext cx="518822" cy="637636"/>
          </a:xfrm>
          <a:prstGeom prst="rect">
            <a:avLst/>
          </a:prstGeom>
        </p:spPr>
      </p:pic>
      <p:pic>
        <p:nvPicPr>
          <p:cNvPr id="3" name="Picture 2" descr="demo_screen-01.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67750" y="4178324"/>
            <a:ext cx="2763339" cy="2127250"/>
          </a:xfrm>
          <a:prstGeom prst="rect">
            <a:avLst/>
          </a:prstGeom>
        </p:spPr>
      </p:pic>
    </p:spTree>
    <p:extLst>
      <p:ext uri="{BB962C8B-B14F-4D97-AF65-F5344CB8AC3E}">
        <p14:creationId xmlns:p14="http://schemas.microsoft.com/office/powerpoint/2010/main" val="351435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5"/>
          <p:cNvSpPr txBox="1">
            <a:spLocks/>
          </p:cNvSpPr>
          <p:nvPr/>
        </p:nvSpPr>
        <p:spPr>
          <a:xfrm>
            <a:off x="5246130" y="1762397"/>
            <a:ext cx="7272808" cy="127706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r>
              <a:rPr lang="en-US" sz="3200" spc="306" dirty="0">
                <a:solidFill>
                  <a:srgbClr val="635D59"/>
                </a:solidFill>
              </a:rPr>
              <a:t>MONITOR+LEARN</a:t>
            </a:r>
            <a:endParaRPr lang="en-US" sz="2448" spc="306" dirty="0">
              <a:solidFill>
                <a:srgbClr val="635D59"/>
              </a:solidFill>
            </a:endParaRPr>
          </a:p>
          <a:p>
            <a:pPr algn="ctr" defTabSz="932597">
              <a:lnSpc>
                <a:spcPts val="3060"/>
              </a:lnSpc>
              <a:defRPr/>
            </a:pPr>
            <a:endParaRPr lang="en-US" sz="2448" spc="306" dirty="0">
              <a:solidFill>
                <a:srgbClr val="635D59"/>
              </a:solidFill>
            </a:endParaRPr>
          </a:p>
        </p:txBody>
      </p:sp>
      <p:sp>
        <p:nvSpPr>
          <p:cNvPr id="112" name="TextBox 111"/>
          <p:cNvSpPr txBox="1"/>
          <p:nvPr/>
        </p:nvSpPr>
        <p:spPr>
          <a:xfrm>
            <a:off x="5791417" y="2517565"/>
            <a:ext cx="6182233" cy="619657"/>
          </a:xfrm>
          <a:prstGeom prst="rect">
            <a:avLst/>
          </a:prstGeom>
          <a:noFill/>
        </p:spPr>
        <p:txBody>
          <a:bodyPr wrap="square" rtlCol="0">
            <a:spAutoFit/>
          </a:bodyPr>
          <a:lstStyle/>
          <a:p>
            <a:pPr algn="ctr" defTabSz="932597">
              <a:lnSpc>
                <a:spcPct val="120000"/>
              </a:lnSpc>
              <a:defRPr/>
            </a:pPr>
            <a:r>
              <a:rPr lang="en-US" sz="1428" i="1" kern="0" spc="-10" dirty="0">
                <a:solidFill>
                  <a:srgbClr val="635D59"/>
                </a:solidFill>
                <a:cs typeface="Arial" pitchFamily="34" charset="0"/>
              </a:rPr>
              <a:t>Learn and understand how users use your app, how it </a:t>
            </a:r>
            <a:br>
              <a:rPr lang="en-US" sz="1428" i="1" kern="0" spc="-10" dirty="0">
                <a:solidFill>
                  <a:srgbClr val="635D59"/>
                </a:solidFill>
                <a:cs typeface="Arial" pitchFamily="34" charset="0"/>
              </a:rPr>
            </a:br>
            <a:r>
              <a:rPr lang="en-US" sz="1428" i="1" kern="0" spc="-10" dirty="0">
                <a:solidFill>
                  <a:srgbClr val="635D59"/>
                </a:solidFill>
                <a:cs typeface="Arial" pitchFamily="34" charset="0"/>
              </a:rPr>
              <a:t>performs and quickly fix issues and bugs</a:t>
            </a:r>
          </a:p>
        </p:txBody>
      </p:sp>
      <p:sp>
        <p:nvSpPr>
          <p:cNvPr id="16" name="Rectangle 15"/>
          <p:cNvSpPr/>
          <p:nvPr/>
        </p:nvSpPr>
        <p:spPr bwMode="auto">
          <a:xfrm rot="16200000" flipV="1">
            <a:off x="1890207" y="3433208"/>
            <a:ext cx="2880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5400000" flipV="1">
            <a:off x="2923363" y="2389630"/>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rot="5400000" flipV="1">
            <a:off x="2923363" y="3278631"/>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rot="5400000" flipV="1">
            <a:off x="2923361" y="4269229"/>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3142" y="4885578"/>
            <a:ext cx="4449971" cy="4450143"/>
          </a:xfrm>
          <a:prstGeom prst="rect">
            <a:avLst/>
          </a:prstGeom>
        </p:spPr>
      </p:pic>
      <p:sp>
        <p:nvSpPr>
          <p:cNvPr id="21" name="Freeform 13"/>
          <p:cNvSpPr>
            <a:spLocks/>
          </p:cNvSpPr>
          <p:nvPr/>
        </p:nvSpPr>
        <p:spPr bwMode="auto">
          <a:xfrm>
            <a:off x="3288073" y="48052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 name="Oval 21"/>
          <p:cNvSpPr/>
          <p:nvPr/>
        </p:nvSpPr>
        <p:spPr bwMode="auto">
          <a:xfrm>
            <a:off x="3154289" y="4673600"/>
            <a:ext cx="342900" cy="342900"/>
          </a:xfrm>
          <a:prstGeom prst="ellipse">
            <a:avLst/>
          </a:prstGeom>
          <a:solidFill>
            <a:srgbClr val="F6931A"/>
          </a:solidFill>
          <a:ln w="76200">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4</a:t>
            </a:r>
          </a:p>
        </p:txBody>
      </p:sp>
      <p:grpSp>
        <p:nvGrpSpPr>
          <p:cNvPr id="23" name="Group 22"/>
          <p:cNvGrpSpPr/>
          <p:nvPr/>
        </p:nvGrpSpPr>
        <p:grpSpPr>
          <a:xfrm>
            <a:off x="3146698" y="3641577"/>
            <a:ext cx="5367052" cy="365757"/>
            <a:chOff x="6016564" y="3641577"/>
            <a:chExt cx="5367052" cy="365757"/>
          </a:xfrm>
        </p:grpSpPr>
        <p:cxnSp>
          <p:nvCxnSpPr>
            <p:cNvPr id="24" name="Straight Connector 23"/>
            <p:cNvCxnSpPr/>
            <p:nvPr/>
          </p:nvCxnSpPr>
          <p:spPr>
            <a:xfrm rot="16200000">
              <a:off x="6798172" y="3476581"/>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252267" y="3682277"/>
              <a:ext cx="4131349" cy="307777"/>
            </a:xfrm>
            <a:prstGeom prst="rect">
              <a:avLst/>
            </a:prstGeom>
            <a:noFill/>
          </p:spPr>
          <p:txBody>
            <a:bodyPr wrap="square" rtlCol="0">
              <a:spAutoFit/>
            </a:bodyPr>
            <a:lstStyle/>
            <a:p>
              <a:pPr>
                <a:defRPr/>
              </a:pPr>
              <a:r>
                <a:rPr lang="en-US" sz="1400" kern="0" dirty="0">
                  <a:solidFill>
                    <a:schemeClr val="accent2"/>
                  </a:solidFill>
                  <a:cs typeface="Arial" pitchFamily="34" charset="0"/>
                </a:rPr>
                <a:t>Monitor</a:t>
              </a:r>
              <a:endParaRPr lang="en-US" sz="1400" b="1" kern="0" dirty="0">
                <a:solidFill>
                  <a:schemeClr val="accent2"/>
                </a:solidFill>
                <a:cs typeface="Arial" pitchFamily="34" charset="0"/>
              </a:endParaRPr>
            </a:p>
          </p:txBody>
        </p:sp>
        <p:sp>
          <p:nvSpPr>
            <p:cNvPr id="26" name="Oval 25"/>
            <p:cNvSpPr/>
            <p:nvPr/>
          </p:nvSpPr>
          <p:spPr bwMode="auto">
            <a:xfrm rot="16200000">
              <a:off x="6016564" y="3641577"/>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961554" y="2661375"/>
            <a:ext cx="4474008" cy="365757"/>
            <a:chOff x="1908312" y="2661375"/>
            <a:chExt cx="4474008" cy="365757"/>
          </a:xfrm>
        </p:grpSpPr>
        <p:cxnSp>
          <p:nvCxnSpPr>
            <p:cNvPr id="28" name="Straight Connector 27"/>
            <p:cNvCxnSpPr/>
            <p:nvPr/>
          </p:nvCxnSpPr>
          <p:spPr>
            <a:xfrm rot="5400000" flipH="1">
              <a:off x="5740749" y="2496378"/>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rot="16200000">
              <a:off x="6016563" y="2661375"/>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908312" y="2690936"/>
              <a:ext cx="3407259" cy="307777"/>
            </a:xfrm>
            <a:prstGeom prst="rect">
              <a:avLst/>
            </a:prstGeom>
            <a:noFill/>
          </p:spPr>
          <p:txBody>
            <a:bodyPr wrap="square" rtlCol="0">
              <a:spAutoFit/>
            </a:bodyPr>
            <a:lstStyle/>
            <a:p>
              <a:pPr algn="r">
                <a:defRPr/>
              </a:pPr>
              <a:r>
                <a:rPr lang="en-US" sz="1400" kern="0" dirty="0">
                  <a:solidFill>
                    <a:schemeClr val="accent2"/>
                  </a:solidFill>
                  <a:cs typeface="Arial" pitchFamily="34" charset="0"/>
                </a:rPr>
                <a:t>Feedback</a:t>
              </a:r>
              <a:endParaRPr lang="en-US" sz="1400" b="1" kern="0" dirty="0">
                <a:solidFill>
                  <a:schemeClr val="accent2"/>
                </a:solidFill>
                <a:latin typeface="Segoe UI Light"/>
                <a:cs typeface="Arial" pitchFamily="34" charset="0"/>
              </a:endParaRPr>
            </a:p>
          </p:txBody>
        </p:sp>
      </p:grpSp>
      <p:sp>
        <p:nvSpPr>
          <p:cNvPr id="32" name="Isosceles Triangle 31"/>
          <p:cNvSpPr/>
          <p:nvPr/>
        </p:nvSpPr>
        <p:spPr bwMode="auto">
          <a:xfrm rot="10800000" flipV="1">
            <a:off x="3075753" y="1716261"/>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Isosceles Triangle 32"/>
          <p:cNvSpPr/>
          <p:nvPr/>
        </p:nvSpPr>
        <p:spPr bwMode="auto">
          <a:xfrm rot="10800000" flipV="1">
            <a:off x="3075753" y="1716261"/>
            <a:ext cx="510159" cy="439792"/>
          </a:xfrm>
          <a:prstGeom prst="triangle">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Rounded Rectangle 33"/>
          <p:cNvSpPr/>
          <p:nvPr/>
        </p:nvSpPr>
        <p:spPr>
          <a:xfrm>
            <a:off x="2229566" y="1133235"/>
            <a:ext cx="2273281" cy="456034"/>
          </a:xfrm>
          <a:prstGeom prst="roundRect">
            <a:avLst/>
          </a:prstGeom>
          <a:solidFill>
            <a:srgbClr val="C02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1">
              <a:defRPr/>
            </a:pPr>
            <a:r>
              <a:rPr lang="en-US" sz="1400" spc="204" dirty="0">
                <a:solidFill>
                  <a:srgbClr val="FBFBFB"/>
                </a:solidFill>
                <a:cs typeface="Bodoni Std Bold Italic"/>
              </a:rPr>
              <a:t>PLAN</a:t>
            </a:r>
          </a:p>
        </p:txBody>
      </p:sp>
    </p:spTree>
    <p:extLst>
      <p:ext uri="{BB962C8B-B14F-4D97-AF65-F5344CB8AC3E}">
        <p14:creationId xmlns:p14="http://schemas.microsoft.com/office/powerpoint/2010/main" val="96260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20"/>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wipe(down)">
                                      <p:cBhvr>
                                        <p:cTn id="9" dur="500"/>
                                        <p:tgtEl>
                                          <p:spTgt spid="21"/>
                                        </p:tgtEl>
                                      </p:cBhvr>
                                    </p:animEffect>
                                  </p:childTnLst>
                                </p:cTn>
                              </p:par>
                              <p:par>
                                <p:cTn id="10" presetID="22" presetClass="entr" presetSubtype="4" fill="hold" grpId="0" nodeType="withEffect">
                                  <p:stCondLst>
                                    <p:cond delay="20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5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2" grpId="0" animBg="1"/>
      <p:bldP spid="33" grpId="0" animBg="1"/>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0"/>
            <a:ext cx="12436475" cy="6994525"/>
          </a:xfrm>
          <a:prstGeom prst="rect">
            <a:avLst/>
          </a:prstGeom>
          <a:solidFill>
            <a:srgbClr val="682A7A"/>
          </a:solidFill>
          <a:ln w="0" cap="flat" cmpd="sng" algn="ctr">
            <a:solidFill>
              <a:srgbClr val="4E1F5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 name="Picture 6" descr="demo_wire-01-0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850" y="2139974"/>
            <a:ext cx="3035300" cy="2705100"/>
          </a:xfrm>
          <a:prstGeom prst="rect">
            <a:avLst/>
          </a:prstGeom>
        </p:spPr>
      </p:pic>
      <p:sp>
        <p:nvSpPr>
          <p:cNvPr id="5" name="Text Placeholder 4"/>
          <p:cNvSpPr txBox="1">
            <a:spLocks/>
          </p:cNvSpPr>
          <p:nvPr/>
        </p:nvSpPr>
        <p:spPr>
          <a:xfrm>
            <a:off x="978694" y="3110216"/>
            <a:ext cx="10237787" cy="424732"/>
          </a:xfrm>
          <a:prstGeom prst="rect">
            <a:avLst/>
          </a:prstGeom>
        </p:spPr>
        <p:txBody>
          <a:bodyPr>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70" normalizeH="0" baseline="0" noProof="0" dirty="0">
                <a:ln>
                  <a:noFill/>
                </a:ln>
                <a:solidFill>
                  <a:srgbClr val="FFFFFF"/>
                </a:solidFill>
                <a:effectLst/>
                <a:uLnTx/>
                <a:uFillTx/>
                <a:latin typeface="+mj-lt"/>
                <a:ea typeface="+mn-ea"/>
                <a:cs typeface="+mn-cs"/>
                <a:hlinkClick r:id="rId3"/>
              </a:rPr>
              <a:t>Application Insights</a:t>
            </a:r>
            <a:endParaRPr kumimoji="0" lang="en-US" sz="2400" b="0" i="0" u="none" strike="noStrike" kern="1200" cap="none" spc="-70" normalizeH="0" baseline="0" noProof="0" dirty="0">
              <a:ln>
                <a:noFill/>
              </a:ln>
              <a:solidFill>
                <a:srgbClr val="FFFFFF"/>
              </a:solidFill>
              <a:effectLst/>
              <a:uLnTx/>
              <a:uFillTx/>
              <a:latin typeface="+mj-lt"/>
              <a:ea typeface="+mn-ea"/>
              <a:cs typeface="+mn-cs"/>
            </a:endParaRPr>
          </a:p>
        </p:txBody>
      </p:sp>
      <p:sp>
        <p:nvSpPr>
          <p:cNvPr id="6" name="Title 1"/>
          <p:cNvSpPr txBox="1">
            <a:spLocks/>
          </p:cNvSpPr>
          <p:nvPr/>
        </p:nvSpPr>
        <p:spPr>
          <a:xfrm>
            <a:off x="978694" y="2464081"/>
            <a:ext cx="11149013" cy="5816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02" normalizeH="0" baseline="0" noProof="0" dirty="0">
                <a:ln w="3175">
                  <a:noFill/>
                </a:ln>
                <a:solidFill>
                  <a:srgbClr val="FFFFFF"/>
                </a:solidFill>
                <a:effectLst/>
                <a:uLnTx/>
                <a:uFillTx/>
                <a:latin typeface="+mj-lt"/>
                <a:ea typeface="+mn-ea"/>
                <a:cs typeface="Segoe UI" pitchFamily="34" charset="0"/>
              </a:rPr>
              <a:t>DEMO</a:t>
            </a:r>
          </a:p>
        </p:txBody>
      </p:sp>
      <p:pic>
        <p:nvPicPr>
          <p:cNvPr id="13" name="Picture 12"/>
          <p:cNvPicPr>
            <a:picLocks noChangeAspect="1"/>
          </p:cNvPicPr>
          <p:nvPr/>
        </p:nvPicPr>
        <p:blipFill>
          <a:blip r:embed="rId4"/>
          <a:stretch>
            <a:fillRect/>
          </a:stretch>
        </p:blipFill>
        <p:spPr>
          <a:xfrm>
            <a:off x="6101080" y="750384"/>
            <a:ext cx="3443974" cy="1948563"/>
          </a:xfrm>
          <a:prstGeom prst="rect">
            <a:avLst/>
          </a:prstGeom>
        </p:spPr>
      </p:pic>
      <p:pic>
        <p:nvPicPr>
          <p:cNvPr id="15" name="Picture 14"/>
          <p:cNvPicPr>
            <a:picLocks noChangeAspect="1"/>
          </p:cNvPicPr>
          <p:nvPr/>
        </p:nvPicPr>
        <p:blipFill>
          <a:blip r:embed="rId5"/>
          <a:stretch>
            <a:fillRect/>
          </a:stretch>
        </p:blipFill>
        <p:spPr>
          <a:xfrm>
            <a:off x="7202044" y="1487587"/>
            <a:ext cx="629530" cy="869808"/>
          </a:xfrm>
          <a:prstGeom prst="rect">
            <a:avLst/>
          </a:prstGeom>
        </p:spPr>
      </p:pic>
      <p:pic>
        <p:nvPicPr>
          <p:cNvPr id="16" name="Picture 15"/>
          <p:cNvPicPr>
            <a:picLocks noChangeAspect="1"/>
          </p:cNvPicPr>
          <p:nvPr/>
        </p:nvPicPr>
        <p:blipFill>
          <a:blip r:embed="rId6"/>
          <a:stretch>
            <a:fillRect/>
          </a:stretch>
        </p:blipFill>
        <p:spPr>
          <a:xfrm flipH="1">
            <a:off x="8041909" y="1266708"/>
            <a:ext cx="406232" cy="499262"/>
          </a:xfrm>
          <a:prstGeom prst="rect">
            <a:avLst/>
          </a:prstGeom>
        </p:spPr>
      </p:pic>
      <p:pic>
        <p:nvPicPr>
          <p:cNvPr id="17" name="Picture 16"/>
          <p:cNvPicPr>
            <a:picLocks noChangeAspect="1"/>
          </p:cNvPicPr>
          <p:nvPr/>
        </p:nvPicPr>
        <p:blipFill>
          <a:blip r:embed="rId7"/>
          <a:stretch>
            <a:fillRect/>
          </a:stretch>
        </p:blipFill>
        <p:spPr>
          <a:xfrm flipH="1">
            <a:off x="8397472" y="1796726"/>
            <a:ext cx="518822" cy="637636"/>
          </a:xfrm>
          <a:prstGeom prst="rect">
            <a:avLst/>
          </a:prstGeom>
        </p:spPr>
      </p:pic>
      <p:pic>
        <p:nvPicPr>
          <p:cNvPr id="3" name="Picture 2" descr="demo_screen-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7750" y="4178324"/>
            <a:ext cx="2763339" cy="2127250"/>
          </a:xfrm>
          <a:prstGeom prst="rect">
            <a:avLst/>
          </a:prstGeom>
        </p:spPr>
      </p:pic>
    </p:spTree>
    <p:extLst>
      <p:ext uri="{BB962C8B-B14F-4D97-AF65-F5344CB8AC3E}">
        <p14:creationId xmlns:p14="http://schemas.microsoft.com/office/powerpoint/2010/main" val="201729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a:xfrm>
            <a:off x="3145831" y="-1"/>
            <a:ext cx="2984527" cy="6994526"/>
          </a:xfrm>
          <a:prstGeom prst="rect">
            <a:avLst/>
          </a:prstGeom>
          <a:solidFill>
            <a:srgbClr val="4472C4">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260" name="Picture 259"/>
          <p:cNvPicPr>
            <a:picLocks noChangeAspect="1"/>
          </p:cNvPicPr>
          <p:nvPr/>
        </p:nvPicPr>
        <p:blipFill rotWithShape="1">
          <a:blip r:embed="rId3"/>
          <a:srcRect r="66202"/>
          <a:stretch/>
        </p:blipFill>
        <p:spPr>
          <a:xfrm>
            <a:off x="3467359" y="5966115"/>
            <a:ext cx="373464" cy="683289"/>
          </a:xfrm>
          <a:prstGeom prst="rect">
            <a:avLst/>
          </a:prstGeom>
        </p:spPr>
      </p:pic>
      <p:sp>
        <p:nvSpPr>
          <p:cNvPr id="261" name="TextBox 260"/>
          <p:cNvSpPr txBox="1"/>
          <p:nvPr/>
        </p:nvSpPr>
        <p:spPr>
          <a:xfrm>
            <a:off x="3467359" y="6348667"/>
            <a:ext cx="343598" cy="96950"/>
          </a:xfrm>
          <a:prstGeom prst="rect">
            <a:avLst/>
          </a:prstGeom>
          <a:noFill/>
        </p:spPr>
        <p:txBody>
          <a:bodyPr wrap="square" lIns="0" tIns="0" rIns="0" bIns="0"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r>
              <a:rPr kumimoji="0" lang="en-US" sz="7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TFS</a:t>
            </a:r>
          </a:p>
        </p:txBody>
      </p:sp>
      <p:sp>
        <p:nvSpPr>
          <p:cNvPr id="117" name="Rectangle 116"/>
          <p:cNvSpPr/>
          <p:nvPr/>
        </p:nvSpPr>
        <p:spPr>
          <a:xfrm>
            <a:off x="0" y="-1"/>
            <a:ext cx="2997187" cy="6994526"/>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29165" y="5783237"/>
            <a:ext cx="823302" cy="541603"/>
          </a:xfrm>
          <a:prstGeom prst="rect">
            <a:avLst/>
          </a:prstGeom>
        </p:spPr>
      </p:pic>
      <p:sp>
        <p:nvSpPr>
          <p:cNvPr id="119" name="Rectangle 118"/>
          <p:cNvSpPr/>
          <p:nvPr/>
        </p:nvSpPr>
        <p:spPr>
          <a:xfrm>
            <a:off x="9451948" y="-1"/>
            <a:ext cx="2984527" cy="6994526"/>
          </a:xfrm>
          <a:prstGeom prst="rect">
            <a:avLst/>
          </a:pr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7" name="Rectangle 126"/>
          <p:cNvSpPr/>
          <p:nvPr/>
        </p:nvSpPr>
        <p:spPr>
          <a:xfrm>
            <a:off x="10478721" y="3199464"/>
            <a:ext cx="1957754" cy="3095693"/>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72" name="Freeform 6"/>
          <p:cNvSpPr>
            <a:spLocks/>
          </p:cNvSpPr>
          <p:nvPr/>
        </p:nvSpPr>
        <p:spPr bwMode="auto">
          <a:xfrm>
            <a:off x="11155943" y="5966115"/>
            <a:ext cx="1171654" cy="771057"/>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chemeClr val="bg1">
              <a:alpha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sp>
        <p:nvSpPr>
          <p:cNvPr id="129" name="Rectangle 128"/>
          <p:cNvSpPr/>
          <p:nvPr/>
        </p:nvSpPr>
        <p:spPr>
          <a:xfrm>
            <a:off x="1039433" y="2285074"/>
            <a:ext cx="1957754" cy="3223846"/>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3" name="Picture 2"/>
          <p:cNvPicPr>
            <a:picLocks noChangeAspect="1"/>
          </p:cNvPicPr>
          <p:nvPr/>
        </p:nvPicPr>
        <p:blipFill rotWithShape="1">
          <a:blip r:embed="rId5"/>
          <a:srcRect l="36309" r="1" b="29163"/>
          <a:stretch/>
        </p:blipFill>
        <p:spPr>
          <a:xfrm>
            <a:off x="385" y="5240331"/>
            <a:ext cx="1828780" cy="1754194"/>
          </a:xfrm>
          <a:prstGeom prst="rect">
            <a:avLst/>
          </a:prstGeom>
        </p:spPr>
      </p:pic>
      <p:sp>
        <p:nvSpPr>
          <p:cNvPr id="114" name="Rectangle 113"/>
          <p:cNvSpPr/>
          <p:nvPr/>
        </p:nvSpPr>
        <p:spPr>
          <a:xfrm>
            <a:off x="6305518" y="-1"/>
            <a:ext cx="2984527" cy="6994526"/>
          </a:xfrm>
          <a:prstGeom prst="rect">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76" name="Rectangle 175"/>
          <p:cNvSpPr/>
          <p:nvPr/>
        </p:nvSpPr>
        <p:spPr>
          <a:xfrm rot="18900000">
            <a:off x="8365864" y="215747"/>
            <a:ext cx="1041722" cy="1041722"/>
          </a:xfrm>
          <a:prstGeom prst="rect">
            <a:avLst/>
          </a:prstGeom>
          <a:solidFill>
            <a:srgbClr val="2038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75" name="Rectangle 174"/>
          <p:cNvSpPr/>
          <p:nvPr/>
        </p:nvSpPr>
        <p:spPr>
          <a:xfrm rot="18900000">
            <a:off x="5243332" y="215747"/>
            <a:ext cx="1041722" cy="1041722"/>
          </a:xfrm>
          <a:prstGeom prst="rect">
            <a:avLst/>
          </a:prstGeom>
          <a:solidFill>
            <a:srgbClr val="2F55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0" name="TextBox 119"/>
          <p:cNvSpPr txBox="1"/>
          <p:nvPr/>
        </p:nvSpPr>
        <p:spPr>
          <a:xfrm>
            <a:off x="1011311" y="1576824"/>
            <a:ext cx="196555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80" normalizeH="0" baseline="0" noProof="0" dirty="0">
                <a:ln w="3175">
                  <a:solidFill>
                    <a:prstClr val="white"/>
                  </a:solidFill>
                </a:ln>
                <a:solidFill>
                  <a:prstClr val="white"/>
                </a:solidFill>
                <a:effectLst/>
                <a:uLnTx/>
                <a:uFillTx/>
                <a:latin typeface="Arial" panose="020B0604020202020204" pitchFamily="34" charset="0"/>
                <a:cs typeface="Arial" panose="020B0604020202020204" pitchFamily="34" charset="0"/>
              </a:rPr>
              <a:t>01</a:t>
            </a:r>
          </a:p>
        </p:txBody>
      </p:sp>
      <p:sp>
        <p:nvSpPr>
          <p:cNvPr id="130" name="TextBox 129"/>
          <p:cNvSpPr txBox="1"/>
          <p:nvPr/>
        </p:nvSpPr>
        <p:spPr>
          <a:xfrm>
            <a:off x="1165813" y="4820010"/>
            <a:ext cx="1720785" cy="369075"/>
          </a:xfrm>
          <a:prstGeom prst="rect">
            <a:avLst/>
          </a:prstGeom>
          <a:noFill/>
        </p:spPr>
        <p:txBody>
          <a:bodyPr wrap="square" lIns="0" tIns="0" rIns="0" bIns="0"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Visual Studio</a:t>
            </a:r>
          </a:p>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Team Services</a:t>
            </a:r>
          </a:p>
        </p:txBody>
      </p:sp>
      <p:sp>
        <p:nvSpPr>
          <p:cNvPr id="132" name="TextBox 131"/>
          <p:cNvSpPr txBox="1"/>
          <p:nvPr/>
        </p:nvSpPr>
        <p:spPr>
          <a:xfrm rot="16200000">
            <a:off x="-186841" y="3066847"/>
            <a:ext cx="1958217"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Develop</a:t>
            </a:r>
          </a:p>
        </p:txBody>
      </p:sp>
      <p:sp>
        <p:nvSpPr>
          <p:cNvPr id="133" name="Rectangle 4"/>
          <p:cNvSpPr/>
          <p:nvPr/>
        </p:nvSpPr>
        <p:spPr bwMode="gray">
          <a:xfrm>
            <a:off x="1039433" y="228507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Developer Workstation</a:t>
            </a:r>
          </a:p>
        </p:txBody>
      </p:sp>
      <p:sp>
        <p:nvSpPr>
          <p:cNvPr id="140" name="Rectangle 4"/>
          <p:cNvSpPr/>
          <p:nvPr/>
        </p:nvSpPr>
        <p:spPr bwMode="gray">
          <a:xfrm>
            <a:off x="1039433" y="4045896"/>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Team Collaboration</a:t>
            </a:r>
          </a:p>
        </p:txBody>
      </p:sp>
      <p:sp>
        <p:nvSpPr>
          <p:cNvPr id="121" name="TextBox 120"/>
          <p:cNvSpPr txBox="1"/>
          <p:nvPr/>
        </p:nvSpPr>
        <p:spPr>
          <a:xfrm>
            <a:off x="4146017" y="1851505"/>
            <a:ext cx="196555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w="3175">
                  <a:solidFill>
                    <a:prstClr val="white"/>
                  </a:solidFill>
                </a:ln>
                <a:solidFill>
                  <a:prstClr val="white"/>
                </a:solidFill>
                <a:effectLst/>
                <a:uLnTx/>
                <a:uFillTx/>
                <a:latin typeface="Arial" panose="020B0604020202020204" pitchFamily="34" charset="0"/>
                <a:cs typeface="Arial" panose="020B0604020202020204" pitchFamily="34" charset="0"/>
              </a:rPr>
              <a:t>02</a:t>
            </a:r>
          </a:p>
        </p:txBody>
      </p:sp>
      <p:sp>
        <p:nvSpPr>
          <p:cNvPr id="124" name="Rectangle 123"/>
          <p:cNvSpPr/>
          <p:nvPr/>
        </p:nvSpPr>
        <p:spPr>
          <a:xfrm>
            <a:off x="4166009" y="2569510"/>
            <a:ext cx="1957754" cy="3196004"/>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5" name="TextBox 124"/>
          <p:cNvSpPr txBox="1"/>
          <p:nvPr/>
        </p:nvSpPr>
        <p:spPr>
          <a:xfrm rot="16200000">
            <a:off x="3007298" y="3360981"/>
            <a:ext cx="1958217" cy="36933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5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Build &amp; Test</a:t>
            </a:r>
          </a:p>
        </p:txBody>
      </p:sp>
      <p:sp>
        <p:nvSpPr>
          <p:cNvPr id="141" name="Rectangle 4"/>
          <p:cNvSpPr/>
          <p:nvPr/>
        </p:nvSpPr>
        <p:spPr bwMode="gray">
          <a:xfrm>
            <a:off x="4166009" y="2559391"/>
            <a:ext cx="1957754"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Build/CI</a:t>
            </a:r>
          </a:p>
        </p:txBody>
      </p:sp>
      <p:sp>
        <p:nvSpPr>
          <p:cNvPr id="142" name="TextBox 141"/>
          <p:cNvSpPr txBox="1"/>
          <p:nvPr/>
        </p:nvSpPr>
        <p:spPr>
          <a:xfrm>
            <a:off x="4292772" y="3308207"/>
            <a:ext cx="1720785" cy="369075"/>
          </a:xfrm>
          <a:prstGeom prst="rect">
            <a:avLst/>
          </a:prstGeom>
          <a:noFill/>
        </p:spPr>
        <p:txBody>
          <a:bodyPr wrap="square" lIns="0" tIns="0" rIns="0" bIns="0"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Visual Studio </a:t>
            </a:r>
          </a:p>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Team Services</a:t>
            </a:r>
          </a:p>
        </p:txBody>
      </p:sp>
      <p:sp>
        <p:nvSpPr>
          <p:cNvPr id="144" name="Rectangle 4"/>
          <p:cNvSpPr/>
          <p:nvPr/>
        </p:nvSpPr>
        <p:spPr bwMode="gray">
          <a:xfrm>
            <a:off x="4166009" y="396531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Test</a:t>
            </a:r>
          </a:p>
        </p:txBody>
      </p:sp>
      <p:grpSp>
        <p:nvGrpSpPr>
          <p:cNvPr id="9" name="Group 8"/>
          <p:cNvGrpSpPr/>
          <p:nvPr/>
        </p:nvGrpSpPr>
        <p:grpSpPr>
          <a:xfrm>
            <a:off x="6933131" y="2114158"/>
            <a:ext cx="2356914" cy="3943396"/>
            <a:chOff x="6753641" y="1813101"/>
            <a:chExt cx="2356914" cy="3943396"/>
          </a:xfrm>
        </p:grpSpPr>
        <p:sp>
          <p:nvSpPr>
            <p:cNvPr id="116" name="Rectangle 115"/>
            <p:cNvSpPr/>
            <p:nvPr/>
          </p:nvSpPr>
          <p:spPr>
            <a:xfrm>
              <a:off x="7152801" y="2532651"/>
              <a:ext cx="1957754" cy="3223846"/>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2" name="TextBox 121"/>
            <p:cNvSpPr txBox="1"/>
            <p:nvPr/>
          </p:nvSpPr>
          <p:spPr>
            <a:xfrm>
              <a:off x="7136276" y="1813101"/>
              <a:ext cx="196555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w="3175">
                    <a:solidFill>
                      <a:prstClr val="white"/>
                    </a:solidFill>
                  </a:ln>
                  <a:solidFill>
                    <a:prstClr val="white"/>
                  </a:solidFill>
                  <a:effectLst/>
                  <a:uLnTx/>
                  <a:uFillTx/>
                  <a:latin typeface="Arial" panose="020B0604020202020204" pitchFamily="34" charset="0"/>
                  <a:cs typeface="Arial" panose="020B0604020202020204" pitchFamily="34" charset="0"/>
                </a:rPr>
                <a:t>03</a:t>
              </a:r>
            </a:p>
          </p:txBody>
        </p:sp>
        <p:sp>
          <p:nvSpPr>
            <p:cNvPr id="126" name="TextBox 125"/>
            <p:cNvSpPr txBox="1"/>
            <p:nvPr/>
          </p:nvSpPr>
          <p:spPr>
            <a:xfrm rot="16200000">
              <a:off x="5959198" y="3358713"/>
              <a:ext cx="1958217" cy="36933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5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Deploy</a:t>
              </a:r>
            </a:p>
          </p:txBody>
        </p:sp>
        <p:pic>
          <p:nvPicPr>
            <p:cNvPr id="150" name="Picture 1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4032" y="2920541"/>
              <a:ext cx="1407328" cy="559714"/>
            </a:xfrm>
            <a:prstGeom prst="rect">
              <a:avLst/>
            </a:prstGeom>
          </p:spPr>
        </p:pic>
        <p:sp>
          <p:nvSpPr>
            <p:cNvPr id="151" name="TextBox 150"/>
            <p:cNvSpPr txBox="1"/>
            <p:nvPr/>
          </p:nvSpPr>
          <p:spPr>
            <a:xfrm>
              <a:off x="7375632" y="3542531"/>
              <a:ext cx="1530280" cy="338754"/>
            </a:xfrm>
            <a:prstGeom prst="rect">
              <a:avLst/>
            </a:prstGeom>
            <a:noFill/>
          </p:spPr>
          <p:txBody>
            <a:bodyPr wrap="none" lIns="0" tIns="0" rIns="0" bIns="0"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Release Management </a:t>
              </a:r>
              <a:b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b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for Visual Studio</a:t>
              </a:r>
            </a:p>
          </p:txBody>
        </p:sp>
        <p:sp>
          <p:nvSpPr>
            <p:cNvPr id="152" name="Rectangle 4"/>
            <p:cNvSpPr/>
            <p:nvPr/>
          </p:nvSpPr>
          <p:spPr bwMode="gray">
            <a:xfrm>
              <a:off x="7152801" y="2532651"/>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Release</a:t>
              </a:r>
            </a:p>
          </p:txBody>
        </p:sp>
        <p:grpSp>
          <p:nvGrpSpPr>
            <p:cNvPr id="153" name="Group 152"/>
            <p:cNvGrpSpPr/>
            <p:nvPr/>
          </p:nvGrpSpPr>
          <p:grpSpPr>
            <a:xfrm>
              <a:off x="7360708" y="3982831"/>
              <a:ext cx="1598396" cy="438474"/>
              <a:chOff x="6023278" y="2656330"/>
              <a:chExt cx="1598396" cy="438474"/>
            </a:xfrm>
          </p:grpSpPr>
          <p:sp>
            <p:nvSpPr>
              <p:cNvPr id="154" name="Rectangle 153"/>
              <p:cNvSpPr/>
              <p:nvPr/>
            </p:nvSpPr>
            <p:spPr>
              <a:xfrm>
                <a:off x="6500990" y="2663201"/>
                <a:ext cx="1120684" cy="424732"/>
              </a:xfrm>
              <a:prstGeom prst="rect">
                <a:avLst/>
              </a:prstGeom>
            </p:spPr>
            <p:txBody>
              <a:bodyPr wrap="square">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Semibold" panose="020B0702040204020203" pitchFamily="34" charset="0"/>
                  </a:rPr>
                  <a:t>Automation Service</a:t>
                </a:r>
              </a:p>
            </p:txBody>
          </p:sp>
          <p:pic>
            <p:nvPicPr>
              <p:cNvPr id="155" name="Picture 15"/>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6023278" y="2656330"/>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6" name="Group 155"/>
            <p:cNvGrpSpPr/>
            <p:nvPr/>
          </p:nvGrpSpPr>
          <p:grpSpPr>
            <a:xfrm>
              <a:off x="7373566" y="4774449"/>
              <a:ext cx="1693288" cy="553998"/>
              <a:chOff x="7349541" y="4635063"/>
              <a:chExt cx="1693288" cy="553998"/>
            </a:xfrm>
          </p:grpSpPr>
          <p:sp>
            <p:nvSpPr>
              <p:cNvPr id="157" name="TextBox 156"/>
              <p:cNvSpPr txBox="1"/>
              <p:nvPr/>
            </p:nvSpPr>
            <p:spPr>
              <a:xfrm>
                <a:off x="8148016" y="4635063"/>
                <a:ext cx="894813" cy="553998"/>
              </a:xfrm>
              <a:prstGeom prst="rect">
                <a:avLst/>
              </a:prstGeom>
              <a:noFill/>
            </p:spPr>
            <p:txBody>
              <a:bodyPr wrap="square" lIns="0" tIns="0" rIns="0" bIns="0"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Azure Resource Management</a:t>
                </a:r>
              </a:p>
            </p:txBody>
          </p:sp>
          <p:grpSp>
            <p:nvGrpSpPr>
              <p:cNvPr id="158" name="Group 157"/>
              <p:cNvGrpSpPr/>
              <p:nvPr/>
            </p:nvGrpSpPr>
            <p:grpSpPr>
              <a:xfrm>
                <a:off x="7349541" y="4690662"/>
                <a:ext cx="682792" cy="442801"/>
                <a:chOff x="6236727" y="5075466"/>
                <a:chExt cx="1685512" cy="1093080"/>
              </a:xfrm>
            </p:grpSpPr>
            <p:grpSp>
              <p:nvGrpSpPr>
                <p:cNvPr id="159" name="Group 158"/>
                <p:cNvGrpSpPr/>
                <p:nvPr/>
              </p:nvGrpSpPr>
              <p:grpSpPr>
                <a:xfrm>
                  <a:off x="6604927" y="5075466"/>
                  <a:ext cx="1102201" cy="1054928"/>
                  <a:chOff x="6604927" y="5075466"/>
                  <a:chExt cx="1102201" cy="1054928"/>
                </a:xfrm>
              </p:grpSpPr>
              <p:sp>
                <p:nvSpPr>
                  <p:cNvPr id="162" name="Diamond 161"/>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3" name="Parallelogram 162"/>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4" name="Parallelogram 163"/>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60" name="Freeform 159"/>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1" name="Freeform 160"/>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165" name="TextBox 164"/>
            <p:cNvSpPr txBox="1"/>
            <p:nvPr/>
          </p:nvSpPr>
          <p:spPr>
            <a:xfrm>
              <a:off x="7375632" y="4522461"/>
              <a:ext cx="1263166" cy="166071"/>
            </a:xfrm>
            <a:prstGeom prst="rect">
              <a:avLst/>
            </a:prstGeom>
            <a:noFill/>
          </p:spPr>
          <p:txBody>
            <a:bodyPr wrap="none" lIns="0" tIns="0" rIns="0" bIns="0"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PowerShell | WAML</a:t>
              </a:r>
            </a:p>
          </p:txBody>
        </p:sp>
        <p:sp>
          <p:nvSpPr>
            <p:cNvPr id="166" name="TextBox 165"/>
            <p:cNvSpPr txBox="1"/>
            <p:nvPr/>
          </p:nvSpPr>
          <p:spPr>
            <a:xfrm>
              <a:off x="7359602" y="5432955"/>
              <a:ext cx="1109278" cy="166071"/>
            </a:xfrm>
            <a:prstGeom prst="rect">
              <a:avLst/>
            </a:prstGeom>
            <a:noFill/>
          </p:spPr>
          <p:txBody>
            <a:bodyPr wrap="none" lIns="0" tIns="0" rIns="0" bIns="0"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Package Manager</a:t>
              </a:r>
            </a:p>
          </p:txBody>
        </p:sp>
      </p:grpSp>
      <p:sp>
        <p:nvSpPr>
          <p:cNvPr id="123" name="TextBox 122"/>
          <p:cNvSpPr txBox="1"/>
          <p:nvPr/>
        </p:nvSpPr>
        <p:spPr>
          <a:xfrm>
            <a:off x="10430584" y="2468555"/>
            <a:ext cx="196555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w="3175">
                  <a:solidFill>
                    <a:prstClr val="white"/>
                  </a:solidFill>
                </a:ln>
                <a:solidFill>
                  <a:prstClr val="white"/>
                </a:solidFill>
                <a:effectLst/>
                <a:uLnTx/>
                <a:uFillTx/>
                <a:latin typeface="Arial" panose="020B0604020202020204" pitchFamily="34" charset="0"/>
                <a:cs typeface="Arial" panose="020B0604020202020204" pitchFamily="34" charset="0"/>
              </a:rPr>
              <a:t>04</a:t>
            </a:r>
          </a:p>
        </p:txBody>
      </p:sp>
      <p:sp>
        <p:nvSpPr>
          <p:cNvPr id="128" name="TextBox 127"/>
          <p:cNvSpPr txBox="1"/>
          <p:nvPr/>
        </p:nvSpPr>
        <p:spPr>
          <a:xfrm rot="16200000">
            <a:off x="9287092" y="4018232"/>
            <a:ext cx="1958217" cy="36933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5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Monitor &amp; Learn</a:t>
            </a:r>
          </a:p>
        </p:txBody>
      </p:sp>
      <p:sp>
        <p:nvSpPr>
          <p:cNvPr id="170" name="Rectangle 4"/>
          <p:cNvSpPr/>
          <p:nvPr/>
        </p:nvSpPr>
        <p:spPr bwMode="gray">
          <a:xfrm>
            <a:off x="10481683" y="319946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Monitor</a:t>
            </a:r>
          </a:p>
        </p:txBody>
      </p:sp>
      <p:sp>
        <p:nvSpPr>
          <p:cNvPr id="174" name="Rectangle 173"/>
          <p:cNvSpPr/>
          <p:nvPr/>
        </p:nvSpPr>
        <p:spPr>
          <a:xfrm rot="18900000">
            <a:off x="2104599" y="215747"/>
            <a:ext cx="1041722" cy="1041722"/>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77" name="Title 1"/>
          <p:cNvSpPr>
            <a:spLocks noGrp="1"/>
          </p:cNvSpPr>
          <p:nvPr>
            <p:ph type="title"/>
          </p:nvPr>
        </p:nvSpPr>
        <p:spPr>
          <a:xfrm>
            <a:off x="274320" y="296897"/>
            <a:ext cx="11889564" cy="917575"/>
          </a:xfrm>
        </p:spPr>
        <p:txBody>
          <a:bodyPr/>
          <a:lstStyle/>
          <a:p>
            <a:r>
              <a:rPr lang="en-US" sz="3400" dirty="0">
                <a:solidFill>
                  <a:schemeClr val="bg1"/>
                </a:solidFill>
              </a:rPr>
              <a:t>Microsoft</a:t>
            </a:r>
            <a:br>
              <a:rPr lang="en-US" sz="3400" dirty="0">
                <a:solidFill>
                  <a:schemeClr val="bg1"/>
                </a:solidFill>
              </a:rPr>
            </a:br>
            <a:r>
              <a:rPr lang="en-US" sz="3400" dirty="0">
                <a:solidFill>
                  <a:schemeClr val="bg1"/>
                </a:solidFill>
              </a:rPr>
              <a:t>Ecosystem</a:t>
            </a:r>
          </a:p>
        </p:txBody>
      </p:sp>
      <p:sp>
        <p:nvSpPr>
          <p:cNvPr id="192" name="TextBox 191"/>
          <p:cNvSpPr txBox="1"/>
          <p:nvPr/>
        </p:nvSpPr>
        <p:spPr>
          <a:xfrm>
            <a:off x="10712480" y="4777408"/>
            <a:ext cx="1223092" cy="166071"/>
          </a:xfrm>
          <a:prstGeom prst="rect">
            <a:avLst/>
          </a:prstGeom>
          <a:noFill/>
        </p:spPr>
        <p:txBody>
          <a:bodyPr wrap="none" lIns="0" tIns="0" rIns="0" bIns="0"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 Insights</a:t>
            </a:r>
          </a:p>
        </p:txBody>
      </p:sp>
      <p:pic>
        <p:nvPicPr>
          <p:cNvPr id="193" name="Picture 1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2076" y="3929310"/>
            <a:ext cx="1407328" cy="559714"/>
          </a:xfrm>
          <a:prstGeom prst="rect">
            <a:avLst/>
          </a:prstGeom>
        </p:spPr>
      </p:pic>
      <p:grpSp>
        <p:nvGrpSpPr>
          <p:cNvPr id="238" name="Group 237"/>
          <p:cNvGrpSpPr/>
          <p:nvPr/>
        </p:nvGrpSpPr>
        <p:grpSpPr>
          <a:xfrm>
            <a:off x="9442686" y="5325945"/>
            <a:ext cx="2993790" cy="1668580"/>
            <a:chOff x="6610350" y="4013200"/>
            <a:chExt cx="3446463" cy="1920876"/>
          </a:xfrm>
        </p:grpSpPr>
        <p:sp>
          <p:nvSpPr>
            <p:cNvPr id="239"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0"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1"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2"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3"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4"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5"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6"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7"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8"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9"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0"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1"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2"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3"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4"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5"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6"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7"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8"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1" name="Freeform 6"/>
          <p:cNvSpPr>
            <a:spLocks/>
          </p:cNvSpPr>
          <p:nvPr/>
        </p:nvSpPr>
        <p:spPr bwMode="auto">
          <a:xfrm>
            <a:off x="1729466" y="2813220"/>
            <a:ext cx="1171654" cy="771057"/>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pic>
        <p:nvPicPr>
          <p:cNvPr id="135" name="Picture 134"/>
          <p:cNvPicPr>
            <a:picLocks noChangeAspect="1"/>
          </p:cNvPicPr>
          <p:nvPr/>
        </p:nvPicPr>
        <p:blipFill>
          <a:blip r:embed="rId8"/>
          <a:stretch>
            <a:fillRect/>
          </a:stretch>
        </p:blipFill>
        <p:spPr>
          <a:xfrm>
            <a:off x="1174231" y="2791304"/>
            <a:ext cx="1199352" cy="643074"/>
          </a:xfrm>
          <a:prstGeom prst="rect">
            <a:avLst/>
          </a:prstGeom>
        </p:spPr>
      </p:pic>
      <p:grpSp>
        <p:nvGrpSpPr>
          <p:cNvPr id="136" name="Group 135"/>
          <p:cNvGrpSpPr/>
          <p:nvPr/>
        </p:nvGrpSpPr>
        <p:grpSpPr>
          <a:xfrm>
            <a:off x="2070095" y="3179087"/>
            <a:ext cx="792295" cy="775370"/>
            <a:chOff x="2065191" y="1914181"/>
            <a:chExt cx="883828" cy="864948"/>
          </a:xfrm>
        </p:grpSpPr>
        <p:sp>
          <p:nvSpPr>
            <p:cNvPr id="1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panose="020F0502020204030204"/>
              </a:endParaRPr>
            </a:p>
          </p:txBody>
        </p:sp>
        <p:sp>
          <p:nvSpPr>
            <p:cNvPr id="138" name="Rectangle 1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139" name="Picture 138"/>
            <p:cNvPicPr>
              <a:picLocks noChangeAspect="1"/>
            </p:cNvPicPr>
            <p:nvPr/>
          </p:nvPicPr>
          <p:blipFill>
            <a:blip r:embed="rId9">
              <a:biLevel thresh="25000"/>
            </a:blip>
            <a:stretch>
              <a:fillRect/>
            </a:stretch>
          </p:blipFill>
          <p:spPr>
            <a:xfrm>
              <a:off x="2078496" y="2064654"/>
              <a:ext cx="777488" cy="714475"/>
            </a:xfrm>
            <a:prstGeom prst="rect">
              <a:avLst/>
            </a:prstGeom>
          </p:spPr>
        </p:pic>
      </p:grpSp>
      <p:sp>
        <p:nvSpPr>
          <p:cNvPr id="98" name="Rectangle 97"/>
          <p:cNvSpPr/>
          <p:nvPr/>
        </p:nvSpPr>
        <p:spPr>
          <a:xfrm rot="18900000">
            <a:off x="2994737" y="893033"/>
            <a:ext cx="1041722" cy="1041722"/>
          </a:xfrm>
          <a:prstGeom prst="rect">
            <a:avLst/>
          </a:prstGeom>
          <a:solidFill>
            <a:srgbClr val="2F55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96" name="Rectangle 95"/>
          <p:cNvSpPr/>
          <p:nvPr/>
        </p:nvSpPr>
        <p:spPr>
          <a:xfrm rot="18900000">
            <a:off x="6159665" y="897575"/>
            <a:ext cx="1041722" cy="1041722"/>
          </a:xfrm>
          <a:prstGeom prst="rect">
            <a:avLst/>
          </a:prstGeom>
          <a:solidFill>
            <a:srgbClr val="2038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97" name="Rectangle 96"/>
          <p:cNvSpPr/>
          <p:nvPr/>
        </p:nvSpPr>
        <p:spPr>
          <a:xfrm rot="18900000">
            <a:off x="9313029" y="888106"/>
            <a:ext cx="1041722" cy="1041722"/>
          </a:xfrm>
          <a:prstGeom prst="rect">
            <a:avLst/>
          </a:pr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99" name="Rounded Rectangle 98"/>
          <p:cNvSpPr/>
          <p:nvPr/>
        </p:nvSpPr>
        <p:spPr bwMode="auto">
          <a:xfrm>
            <a:off x="2652116" y="731205"/>
            <a:ext cx="9283455" cy="746985"/>
          </a:xfrm>
          <a:prstGeom prst="roundRect">
            <a:avLst/>
          </a:prstGeom>
          <a:solidFill>
            <a:schemeClr val="bg1">
              <a:alpha val="20000"/>
            </a:schemeClr>
          </a:solidFill>
          <a:ln w="142875" cap="rnd">
            <a:solidFill>
              <a:schemeClr val="bg1">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Rectangle 1"/>
          <p:cNvSpPr/>
          <p:nvPr/>
        </p:nvSpPr>
        <p:spPr>
          <a:xfrm>
            <a:off x="3200750" y="930795"/>
            <a:ext cx="232044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People | Process | Tools</a:t>
            </a:r>
            <a:endParaRPr kumimoji="0" lang="en-US" sz="1600" b="0" i="0" u="none" strike="noStrike" kern="0" cap="none" spc="0" normalizeH="0" baseline="0" noProof="0" dirty="0">
              <a:ln>
                <a:noFill/>
              </a:ln>
              <a:solidFill>
                <a:srgbClr val="505050"/>
              </a:solidFill>
              <a:effectLst/>
              <a:uLnTx/>
              <a:uFillTx/>
            </a:endParaRPr>
          </a:p>
        </p:txBody>
      </p:sp>
      <p:sp>
        <p:nvSpPr>
          <p:cNvPr id="108" name="Freeform 6"/>
          <p:cNvSpPr>
            <a:spLocks/>
          </p:cNvSpPr>
          <p:nvPr/>
        </p:nvSpPr>
        <p:spPr bwMode="auto">
          <a:xfrm>
            <a:off x="1754779" y="6057554"/>
            <a:ext cx="1171654" cy="771057"/>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sp>
        <p:nvSpPr>
          <p:cNvPr id="109" name="Freeform 7"/>
          <p:cNvSpPr>
            <a:spLocks/>
          </p:cNvSpPr>
          <p:nvPr/>
        </p:nvSpPr>
        <p:spPr bwMode="auto">
          <a:xfrm>
            <a:off x="1189092" y="6057554"/>
            <a:ext cx="900805" cy="591199"/>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sp>
        <p:nvSpPr>
          <p:cNvPr id="110" name="TextBox 109"/>
          <p:cNvSpPr txBox="1"/>
          <p:nvPr/>
        </p:nvSpPr>
        <p:spPr>
          <a:xfrm>
            <a:off x="0" y="6695966"/>
            <a:ext cx="2994225" cy="298557"/>
          </a:xfrm>
          <a:prstGeom prst="rect">
            <a:avLst/>
          </a:prstGeom>
          <a:solidFill>
            <a:srgbClr val="002060">
              <a:alpha val="25000"/>
            </a:srgbClr>
          </a:solidFill>
        </p:spPr>
        <p:txBody>
          <a:bodyPr wrap="square" lIns="0" tIns="0" rIns="0" bIns="0" rtlCol="0" anchor="ctr">
            <a:no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solidFill>
                  <a:prstClr val="white"/>
                </a:solidFill>
                <a:effectLst/>
                <a:uLnTx/>
                <a:uFillTx/>
                <a:latin typeface="Calibri" panose="020F0502020204030204"/>
                <a:ea typeface="Segoe UI" pitchFamily="34" charset="0"/>
                <a:cs typeface="Segoe UI" pitchFamily="34" charset="0"/>
              </a:rPr>
              <a:t>Workstations - On-Premises | Hybrid | Cloud</a:t>
            </a:r>
          </a:p>
        </p:txBody>
      </p:sp>
      <p:sp>
        <p:nvSpPr>
          <p:cNvPr id="180" name="Freeform 7"/>
          <p:cNvSpPr>
            <a:spLocks/>
          </p:cNvSpPr>
          <p:nvPr/>
        </p:nvSpPr>
        <p:spPr bwMode="auto">
          <a:xfrm>
            <a:off x="11535284" y="6331871"/>
            <a:ext cx="900805" cy="591199"/>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5">
              <a:alpha val="5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sp>
        <p:nvSpPr>
          <p:cNvPr id="178" name="TextBox 177"/>
          <p:cNvSpPr txBox="1"/>
          <p:nvPr/>
        </p:nvSpPr>
        <p:spPr>
          <a:xfrm>
            <a:off x="9462854" y="6695966"/>
            <a:ext cx="2973621" cy="296721"/>
          </a:xfrm>
          <a:prstGeom prst="rect">
            <a:avLst/>
          </a:prstGeom>
          <a:solidFill>
            <a:srgbClr val="002060">
              <a:alpha val="30000"/>
            </a:srgbClr>
          </a:solidFill>
        </p:spPr>
        <p:txBody>
          <a:bodyPr wrap="square" lIns="0" tIns="0" rIns="0" bIns="0" rtlCol="0" anchor="ctr">
            <a:no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solidFill>
                  <a:prstClr val="white"/>
                </a:solidFill>
                <a:effectLst/>
                <a:uLnTx/>
                <a:uFillTx/>
                <a:latin typeface="Calibri" panose="020F0502020204030204"/>
                <a:ea typeface="Segoe UI" pitchFamily="34" charset="0"/>
                <a:cs typeface="Segoe UI" pitchFamily="34" charset="0"/>
              </a:rPr>
              <a:t>Monitoring - On-Premises | Hybrid | Cloud</a:t>
            </a:r>
          </a:p>
        </p:txBody>
      </p:sp>
      <p:sp>
        <p:nvSpPr>
          <p:cNvPr id="4" name="Isosceles Triangle 3"/>
          <p:cNvSpPr/>
          <p:nvPr/>
        </p:nvSpPr>
        <p:spPr bwMode="auto">
          <a:xfrm rot="5400000">
            <a:off x="2872374" y="60847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4" name="Isosceles Triangle 3"/>
          <p:cNvSpPr/>
          <p:nvPr/>
        </p:nvSpPr>
        <p:spPr bwMode="auto">
          <a:xfrm rot="5400000">
            <a:off x="6018803" y="60847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5" name="Isosceles Triangle 3"/>
          <p:cNvSpPr/>
          <p:nvPr/>
        </p:nvSpPr>
        <p:spPr bwMode="auto">
          <a:xfrm rot="5400000">
            <a:off x="9134602" y="608478"/>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6" name="Isosceles Triangle 3"/>
          <p:cNvSpPr/>
          <p:nvPr/>
        </p:nvSpPr>
        <p:spPr bwMode="auto">
          <a:xfrm rot="16200000" flipH="1">
            <a:off x="2770204" y="1291318"/>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7" name="Isosceles Triangle 3"/>
          <p:cNvSpPr/>
          <p:nvPr/>
        </p:nvSpPr>
        <p:spPr bwMode="auto">
          <a:xfrm rot="16200000" flipH="1">
            <a:off x="5919842" y="1291319"/>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8" name="Isosceles Triangle 3"/>
          <p:cNvSpPr/>
          <p:nvPr/>
        </p:nvSpPr>
        <p:spPr bwMode="auto">
          <a:xfrm rot="16200000" flipH="1">
            <a:off x="9058431" y="1291320"/>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 name="Group 6"/>
          <p:cNvGrpSpPr/>
          <p:nvPr/>
        </p:nvGrpSpPr>
        <p:grpSpPr>
          <a:xfrm>
            <a:off x="9601480" y="33426"/>
            <a:ext cx="2229794" cy="1452178"/>
            <a:chOff x="9698195" y="0"/>
            <a:chExt cx="2229794" cy="1452178"/>
          </a:xfrm>
        </p:grpSpPr>
        <p:pic>
          <p:nvPicPr>
            <p:cNvPr id="5" name="Picture 4"/>
            <p:cNvPicPr>
              <a:picLocks noChangeAspect="1"/>
            </p:cNvPicPr>
            <p:nvPr/>
          </p:nvPicPr>
          <p:blipFill>
            <a:blip r:embed="rId10"/>
            <a:stretch>
              <a:fillRect/>
            </a:stretch>
          </p:blipFill>
          <p:spPr>
            <a:xfrm>
              <a:off x="9698195" y="219347"/>
              <a:ext cx="1695143" cy="1232831"/>
            </a:xfrm>
            <a:prstGeom prst="rect">
              <a:avLst/>
            </a:prstGeom>
          </p:spPr>
        </p:pic>
        <p:grpSp>
          <p:nvGrpSpPr>
            <p:cNvPr id="199" name="Group 198"/>
            <p:cNvGrpSpPr/>
            <p:nvPr/>
          </p:nvGrpSpPr>
          <p:grpSpPr>
            <a:xfrm>
              <a:off x="11080289" y="0"/>
              <a:ext cx="847700" cy="1452178"/>
              <a:chOff x="10147300" y="798513"/>
              <a:chExt cx="1128713" cy="1933575"/>
            </a:xfrm>
          </p:grpSpPr>
          <p:sp>
            <p:nvSpPr>
              <p:cNvPr id="200"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1"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2"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3"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4"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5"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6"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7"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8"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9"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0"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1"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2"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3"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4"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5"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6"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7"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8"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9"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0"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1"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2"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3"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4"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5"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6"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7"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8"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pic>
        <p:nvPicPr>
          <p:cNvPr id="173" name="Picture 17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38091" y="5783237"/>
            <a:ext cx="823302" cy="541603"/>
          </a:xfrm>
          <a:prstGeom prst="rect">
            <a:avLst/>
          </a:prstGeom>
        </p:spPr>
      </p:pic>
      <p:pic>
        <p:nvPicPr>
          <p:cNvPr id="179" name="Picture 17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7999" y="5916930"/>
            <a:ext cx="2347360" cy="839181"/>
          </a:xfrm>
          <a:prstGeom prst="rect">
            <a:avLst/>
          </a:prstGeom>
        </p:spPr>
      </p:pic>
      <p:sp>
        <p:nvSpPr>
          <p:cNvPr id="182" name="Freeform 7"/>
          <p:cNvSpPr>
            <a:spLocks/>
          </p:cNvSpPr>
          <p:nvPr/>
        </p:nvSpPr>
        <p:spPr bwMode="auto">
          <a:xfrm>
            <a:off x="4298018" y="6057554"/>
            <a:ext cx="900805" cy="591199"/>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sp>
        <p:nvSpPr>
          <p:cNvPr id="183" name="TextBox 182"/>
          <p:cNvSpPr txBox="1"/>
          <p:nvPr/>
        </p:nvSpPr>
        <p:spPr>
          <a:xfrm>
            <a:off x="3140982" y="6695968"/>
            <a:ext cx="2994225" cy="298557"/>
          </a:xfrm>
          <a:prstGeom prst="rect">
            <a:avLst/>
          </a:prstGeom>
          <a:solidFill>
            <a:srgbClr val="002060">
              <a:alpha val="25000"/>
            </a:srgbClr>
          </a:solidFill>
        </p:spPr>
        <p:txBody>
          <a:bodyPr wrap="square" lIns="0" tIns="0" rIns="0" bIns="0" rtlCol="0" anchor="ctr">
            <a:no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solidFill>
                  <a:prstClr val="white"/>
                </a:solidFill>
                <a:effectLst/>
                <a:uLnTx/>
                <a:uFillTx/>
                <a:latin typeface="Calibri" panose="020F0502020204030204"/>
                <a:ea typeface="Segoe UI" pitchFamily="34" charset="0"/>
                <a:cs typeface="Segoe UI" pitchFamily="34" charset="0"/>
              </a:rPr>
              <a:t>Services - On-Premises | Hybrid | Cloud</a:t>
            </a:r>
          </a:p>
        </p:txBody>
      </p:sp>
      <p:pic>
        <p:nvPicPr>
          <p:cNvPr id="190" name="Picture 1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38456" y="5966115"/>
            <a:ext cx="823302" cy="541603"/>
          </a:xfrm>
          <a:prstGeom prst="rect">
            <a:avLst/>
          </a:prstGeom>
        </p:spPr>
      </p:pic>
      <p:sp>
        <p:nvSpPr>
          <p:cNvPr id="196" name="Freeform 6"/>
          <p:cNvSpPr>
            <a:spLocks/>
          </p:cNvSpPr>
          <p:nvPr/>
        </p:nvSpPr>
        <p:spPr bwMode="auto">
          <a:xfrm>
            <a:off x="8064070" y="6057554"/>
            <a:ext cx="1171654" cy="771057"/>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002060">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sp>
        <p:nvSpPr>
          <p:cNvPr id="197" name="Freeform 7"/>
          <p:cNvSpPr>
            <a:spLocks/>
          </p:cNvSpPr>
          <p:nvPr/>
        </p:nvSpPr>
        <p:spPr bwMode="auto">
          <a:xfrm>
            <a:off x="7498383" y="6057554"/>
            <a:ext cx="900805" cy="591199"/>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pic>
        <p:nvPicPr>
          <p:cNvPr id="198" name="Picture 197"/>
          <p:cNvPicPr>
            <a:picLocks noChangeAspect="1"/>
          </p:cNvPicPr>
          <p:nvPr/>
        </p:nvPicPr>
        <p:blipFill>
          <a:blip r:embed="rId3"/>
          <a:stretch>
            <a:fillRect/>
          </a:stretch>
        </p:blipFill>
        <p:spPr>
          <a:xfrm>
            <a:off x="6484846" y="5948860"/>
            <a:ext cx="1104976" cy="683289"/>
          </a:xfrm>
          <a:prstGeom prst="rect">
            <a:avLst/>
          </a:prstGeom>
        </p:spPr>
      </p:pic>
      <p:sp>
        <p:nvSpPr>
          <p:cNvPr id="235" name="TextBox 234"/>
          <p:cNvSpPr txBox="1"/>
          <p:nvPr/>
        </p:nvSpPr>
        <p:spPr>
          <a:xfrm>
            <a:off x="6492555" y="6348667"/>
            <a:ext cx="343598" cy="96950"/>
          </a:xfrm>
          <a:prstGeom prst="rect">
            <a:avLst/>
          </a:prstGeom>
          <a:noFill/>
        </p:spPr>
        <p:txBody>
          <a:bodyPr wrap="square" lIns="0" tIns="0" rIns="0" bIns="0"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r>
              <a:rPr kumimoji="0" lang="en-US" sz="700" b="0" i="0" u="none" strike="noStrike" kern="0" cap="none" spc="0" normalizeH="0" baseline="0" noProof="0" dirty="0">
                <a:ln>
                  <a:noFill/>
                </a:ln>
                <a:solidFill>
                  <a:srgbClr val="D2D2D2">
                    <a:lumMod val="50000"/>
                  </a:srgbClr>
                </a:solidFill>
                <a:effectLst/>
                <a:uLnTx/>
                <a:uFillTx/>
                <a:latin typeface="Calibri" panose="020F0502020204030204"/>
                <a:ea typeface="Segoe UI" pitchFamily="34" charset="0"/>
                <a:cs typeface="Segoe UI" pitchFamily="34" charset="0"/>
              </a:rPr>
              <a:t>DEV</a:t>
            </a:r>
          </a:p>
        </p:txBody>
      </p:sp>
      <p:sp>
        <p:nvSpPr>
          <p:cNvPr id="236" name="TextBox 235"/>
          <p:cNvSpPr txBox="1"/>
          <p:nvPr/>
        </p:nvSpPr>
        <p:spPr>
          <a:xfrm>
            <a:off x="6867868" y="6348667"/>
            <a:ext cx="330849" cy="96950"/>
          </a:xfrm>
          <a:prstGeom prst="rect">
            <a:avLst/>
          </a:prstGeom>
          <a:noFill/>
        </p:spPr>
        <p:txBody>
          <a:bodyPr wrap="square" lIns="0" tIns="0" rIns="0" bIns="0"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D2D2D2">
                    <a:lumMod val="50000"/>
                  </a:srgbClr>
                </a:solidFill>
                <a:effectLst/>
                <a:uLnTx/>
                <a:uFillTx/>
                <a:latin typeface="Calibri" panose="020F0502020204030204"/>
                <a:ea typeface="Segoe UI" pitchFamily="34" charset="0"/>
                <a:cs typeface="Segoe UI" pitchFamily="34" charset="0"/>
              </a:rPr>
              <a:t>  TEST</a:t>
            </a:r>
          </a:p>
        </p:txBody>
      </p:sp>
      <p:sp>
        <p:nvSpPr>
          <p:cNvPr id="237" name="TextBox 236"/>
          <p:cNvSpPr txBox="1"/>
          <p:nvPr/>
        </p:nvSpPr>
        <p:spPr>
          <a:xfrm>
            <a:off x="7240463" y="6348667"/>
            <a:ext cx="336599" cy="96950"/>
          </a:xfrm>
          <a:prstGeom prst="rect">
            <a:avLst/>
          </a:prstGeom>
          <a:noFill/>
        </p:spPr>
        <p:txBody>
          <a:bodyPr wrap="square" lIns="0" tIns="0" rIns="0" bIns="0"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D2D2D2">
                    <a:lumMod val="50000"/>
                  </a:srgbClr>
                </a:solidFill>
                <a:effectLst/>
                <a:uLnTx/>
                <a:uFillTx/>
                <a:latin typeface="Calibri" panose="020F0502020204030204"/>
                <a:ea typeface="Segoe UI" pitchFamily="34" charset="0"/>
                <a:cs typeface="Segoe UI" pitchFamily="34" charset="0"/>
              </a:rPr>
              <a:t>   QA</a:t>
            </a:r>
          </a:p>
        </p:txBody>
      </p:sp>
      <p:sp>
        <p:nvSpPr>
          <p:cNvPr id="259" name="TextBox 258"/>
          <p:cNvSpPr txBox="1"/>
          <p:nvPr/>
        </p:nvSpPr>
        <p:spPr>
          <a:xfrm>
            <a:off x="6304097" y="6699398"/>
            <a:ext cx="2981384" cy="295127"/>
          </a:xfrm>
          <a:prstGeom prst="rect">
            <a:avLst/>
          </a:prstGeom>
          <a:solidFill>
            <a:srgbClr val="002060">
              <a:alpha val="25000"/>
            </a:srgbClr>
          </a:solidFill>
        </p:spPr>
        <p:txBody>
          <a:bodyPr wrap="square" lIns="0" tIns="0" rIns="0" bIns="0" rtlCol="0" anchor="ctr">
            <a:no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solidFill>
                  <a:prstClr val="white"/>
                </a:solidFill>
                <a:effectLst/>
                <a:uLnTx/>
                <a:uFillTx/>
                <a:latin typeface="Calibri" panose="020F0502020204030204"/>
                <a:ea typeface="Segoe UI" pitchFamily="34" charset="0"/>
                <a:cs typeface="Segoe UI" pitchFamily="34" charset="0"/>
              </a:rPr>
              <a:t>Environments - On-Premises | Hybrid | Cloud</a:t>
            </a:r>
          </a:p>
        </p:txBody>
      </p:sp>
      <p:sp>
        <p:nvSpPr>
          <p:cNvPr id="167" name="TextBox 166"/>
          <p:cNvSpPr txBox="1"/>
          <p:nvPr/>
        </p:nvSpPr>
        <p:spPr>
          <a:xfrm>
            <a:off x="4317432" y="4722362"/>
            <a:ext cx="1720785" cy="369075"/>
          </a:xfrm>
          <a:prstGeom prst="rect">
            <a:avLst/>
          </a:prstGeom>
          <a:noFill/>
        </p:spPr>
        <p:txBody>
          <a:bodyPr wrap="square" lIns="0" tIns="0" rIns="0" bIns="0"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Visual Studio </a:t>
            </a:r>
          </a:p>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Team Services</a:t>
            </a:r>
          </a:p>
        </p:txBody>
      </p:sp>
    </p:spTree>
    <p:extLst>
      <p:ext uri="{BB962C8B-B14F-4D97-AF65-F5344CB8AC3E}">
        <p14:creationId xmlns:p14="http://schemas.microsoft.com/office/powerpoint/2010/main" val="2468938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p:cNvSpPr/>
          <p:nvPr/>
        </p:nvSpPr>
        <p:spPr>
          <a:xfrm>
            <a:off x="0" y="-1"/>
            <a:ext cx="2997187" cy="6994526"/>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172" name="Picture 171"/>
          <p:cNvPicPr>
            <a:picLocks noChangeAspect="1"/>
          </p:cNvPicPr>
          <p:nvPr/>
        </p:nvPicPr>
        <p:blipFill rotWithShape="1">
          <a:blip r:embed="rId3"/>
          <a:srcRect l="36309" r="1" b="29163"/>
          <a:stretch/>
        </p:blipFill>
        <p:spPr>
          <a:xfrm>
            <a:off x="385" y="5240331"/>
            <a:ext cx="1828780" cy="1754194"/>
          </a:xfrm>
          <a:prstGeom prst="rect">
            <a:avLst/>
          </a:prstGeom>
        </p:spPr>
      </p:pic>
      <p:sp>
        <p:nvSpPr>
          <p:cNvPr id="118" name="Rectangle 117"/>
          <p:cNvSpPr/>
          <p:nvPr/>
        </p:nvSpPr>
        <p:spPr>
          <a:xfrm>
            <a:off x="3159089" y="-1"/>
            <a:ext cx="2984527" cy="6994526"/>
          </a:xfrm>
          <a:prstGeom prst="rect">
            <a:avLst/>
          </a:prstGeom>
          <a:solidFill>
            <a:srgbClr val="4472C4">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14" name="Rectangle 113"/>
          <p:cNvSpPr/>
          <p:nvPr/>
        </p:nvSpPr>
        <p:spPr>
          <a:xfrm>
            <a:off x="6305518" y="-1"/>
            <a:ext cx="2984527" cy="6994526"/>
          </a:xfrm>
          <a:prstGeom prst="rect">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71" name="Rectangle 170"/>
          <p:cNvSpPr/>
          <p:nvPr/>
        </p:nvSpPr>
        <p:spPr>
          <a:xfrm rot="18900000">
            <a:off x="9313029" y="888106"/>
            <a:ext cx="1041722" cy="1041722"/>
          </a:xfrm>
          <a:prstGeom prst="rect">
            <a:avLst/>
          </a:pr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69" name="Rectangle 168"/>
          <p:cNvSpPr/>
          <p:nvPr/>
        </p:nvSpPr>
        <p:spPr>
          <a:xfrm rot="18900000">
            <a:off x="6159665" y="897575"/>
            <a:ext cx="1041722" cy="1041722"/>
          </a:xfrm>
          <a:prstGeom prst="rect">
            <a:avLst/>
          </a:prstGeom>
          <a:solidFill>
            <a:srgbClr val="2038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68" name="Rectangle 167"/>
          <p:cNvSpPr/>
          <p:nvPr/>
        </p:nvSpPr>
        <p:spPr>
          <a:xfrm rot="18900000">
            <a:off x="2994737" y="893033"/>
            <a:ext cx="1041722" cy="1041722"/>
          </a:xfrm>
          <a:prstGeom prst="rect">
            <a:avLst/>
          </a:prstGeom>
          <a:solidFill>
            <a:srgbClr val="2F55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19" name="Rectangle 118"/>
          <p:cNvSpPr/>
          <p:nvPr/>
        </p:nvSpPr>
        <p:spPr>
          <a:xfrm>
            <a:off x="9451948" y="-1"/>
            <a:ext cx="2984527" cy="6994526"/>
          </a:xfrm>
          <a:prstGeom prst="rect">
            <a:avLst/>
          </a:pr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76" name="Rectangle 175"/>
          <p:cNvSpPr/>
          <p:nvPr/>
        </p:nvSpPr>
        <p:spPr>
          <a:xfrm rot="18900000">
            <a:off x="8385051" y="215747"/>
            <a:ext cx="1041722" cy="1041722"/>
          </a:xfrm>
          <a:prstGeom prst="rect">
            <a:avLst/>
          </a:prstGeom>
          <a:solidFill>
            <a:srgbClr val="2038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75" name="Rectangle 174"/>
          <p:cNvSpPr/>
          <p:nvPr/>
        </p:nvSpPr>
        <p:spPr>
          <a:xfrm rot="18900000">
            <a:off x="5235084" y="215747"/>
            <a:ext cx="1041722" cy="1041722"/>
          </a:xfrm>
          <a:prstGeom prst="rect">
            <a:avLst/>
          </a:prstGeom>
          <a:solidFill>
            <a:srgbClr val="2F55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0" name="TextBox 119"/>
          <p:cNvSpPr txBox="1"/>
          <p:nvPr/>
        </p:nvSpPr>
        <p:spPr>
          <a:xfrm>
            <a:off x="1011311" y="1576824"/>
            <a:ext cx="196555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80" normalizeH="0" baseline="0" noProof="0" dirty="0">
                <a:ln w="3175">
                  <a:solidFill>
                    <a:prstClr val="white"/>
                  </a:solidFill>
                </a:ln>
                <a:solidFill>
                  <a:prstClr val="white"/>
                </a:solidFill>
                <a:effectLst/>
                <a:uLnTx/>
                <a:uFillTx/>
                <a:latin typeface="Arial" panose="020B0604020202020204" pitchFamily="34" charset="0"/>
                <a:cs typeface="Arial" panose="020B0604020202020204" pitchFamily="34" charset="0"/>
              </a:rPr>
              <a:t>01</a:t>
            </a:r>
          </a:p>
        </p:txBody>
      </p:sp>
      <p:sp>
        <p:nvSpPr>
          <p:cNvPr id="129" name="Rectangle 128"/>
          <p:cNvSpPr/>
          <p:nvPr/>
        </p:nvSpPr>
        <p:spPr>
          <a:xfrm>
            <a:off x="1039433" y="2285074"/>
            <a:ext cx="1957754" cy="3223846"/>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32" name="TextBox 131"/>
          <p:cNvSpPr txBox="1"/>
          <p:nvPr/>
        </p:nvSpPr>
        <p:spPr>
          <a:xfrm rot="16200000">
            <a:off x="-186841" y="3066847"/>
            <a:ext cx="1958217"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Develop</a:t>
            </a:r>
          </a:p>
        </p:txBody>
      </p:sp>
      <p:sp>
        <p:nvSpPr>
          <p:cNvPr id="133" name="Rectangle 4"/>
          <p:cNvSpPr/>
          <p:nvPr/>
        </p:nvSpPr>
        <p:spPr bwMode="gray">
          <a:xfrm>
            <a:off x="1039433" y="228507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Developer Workstation</a:t>
            </a:r>
          </a:p>
        </p:txBody>
      </p:sp>
      <p:sp>
        <p:nvSpPr>
          <p:cNvPr id="140" name="Rectangle 4"/>
          <p:cNvSpPr/>
          <p:nvPr/>
        </p:nvSpPr>
        <p:spPr bwMode="gray">
          <a:xfrm>
            <a:off x="1039433" y="4045896"/>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Team Collaboration</a:t>
            </a:r>
          </a:p>
        </p:txBody>
      </p:sp>
      <p:sp>
        <p:nvSpPr>
          <p:cNvPr id="121" name="TextBox 120"/>
          <p:cNvSpPr txBox="1"/>
          <p:nvPr/>
        </p:nvSpPr>
        <p:spPr>
          <a:xfrm>
            <a:off x="4146017" y="1851505"/>
            <a:ext cx="196555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w="3175">
                  <a:solidFill>
                    <a:prstClr val="white"/>
                  </a:solidFill>
                </a:ln>
                <a:solidFill>
                  <a:prstClr val="white"/>
                </a:solidFill>
                <a:effectLst/>
                <a:uLnTx/>
                <a:uFillTx/>
                <a:latin typeface="Arial" panose="020B0604020202020204" pitchFamily="34" charset="0"/>
                <a:cs typeface="Arial" panose="020B0604020202020204" pitchFamily="34" charset="0"/>
              </a:rPr>
              <a:t>02</a:t>
            </a:r>
          </a:p>
        </p:txBody>
      </p:sp>
      <p:sp>
        <p:nvSpPr>
          <p:cNvPr id="124" name="Rectangle 123"/>
          <p:cNvSpPr/>
          <p:nvPr/>
        </p:nvSpPr>
        <p:spPr>
          <a:xfrm>
            <a:off x="4185862" y="2559391"/>
            <a:ext cx="1957754" cy="3223846"/>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5" name="TextBox 124"/>
          <p:cNvSpPr txBox="1"/>
          <p:nvPr/>
        </p:nvSpPr>
        <p:spPr>
          <a:xfrm rot="16200000">
            <a:off x="3007298" y="3360981"/>
            <a:ext cx="1958217" cy="36933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5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Build &amp; Test</a:t>
            </a:r>
          </a:p>
        </p:txBody>
      </p:sp>
      <p:sp>
        <p:nvSpPr>
          <p:cNvPr id="141" name="Rectangle 4"/>
          <p:cNvSpPr/>
          <p:nvPr/>
        </p:nvSpPr>
        <p:spPr bwMode="gray">
          <a:xfrm>
            <a:off x="4185862" y="2559391"/>
            <a:ext cx="1957754"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Build/CI</a:t>
            </a:r>
          </a:p>
        </p:txBody>
      </p:sp>
      <p:sp>
        <p:nvSpPr>
          <p:cNvPr id="144" name="Rectangle 4"/>
          <p:cNvSpPr/>
          <p:nvPr/>
        </p:nvSpPr>
        <p:spPr bwMode="gray">
          <a:xfrm>
            <a:off x="4188824" y="4503091"/>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Test</a:t>
            </a:r>
          </a:p>
        </p:txBody>
      </p:sp>
      <p:sp>
        <p:nvSpPr>
          <p:cNvPr id="116" name="Rectangle 115"/>
          <p:cNvSpPr/>
          <p:nvPr/>
        </p:nvSpPr>
        <p:spPr>
          <a:xfrm>
            <a:off x="7332291" y="2833708"/>
            <a:ext cx="1957754" cy="3223846"/>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2" name="TextBox 121"/>
          <p:cNvSpPr txBox="1"/>
          <p:nvPr/>
        </p:nvSpPr>
        <p:spPr>
          <a:xfrm>
            <a:off x="7315766" y="2114158"/>
            <a:ext cx="196555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w="3175">
                  <a:solidFill>
                    <a:prstClr val="white"/>
                  </a:solidFill>
                </a:ln>
                <a:solidFill>
                  <a:prstClr val="white"/>
                </a:solidFill>
                <a:effectLst/>
                <a:uLnTx/>
                <a:uFillTx/>
                <a:latin typeface="Arial" panose="020B0604020202020204" pitchFamily="34" charset="0"/>
                <a:cs typeface="Arial" panose="020B0604020202020204" pitchFamily="34" charset="0"/>
              </a:rPr>
              <a:t>03</a:t>
            </a:r>
          </a:p>
        </p:txBody>
      </p:sp>
      <p:sp>
        <p:nvSpPr>
          <p:cNvPr id="126" name="TextBox 125"/>
          <p:cNvSpPr txBox="1"/>
          <p:nvPr/>
        </p:nvSpPr>
        <p:spPr>
          <a:xfrm rot="16200000">
            <a:off x="6138688" y="3659770"/>
            <a:ext cx="1958217" cy="36933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5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Deploy</a:t>
            </a:r>
          </a:p>
        </p:txBody>
      </p:sp>
      <p:sp>
        <p:nvSpPr>
          <p:cNvPr id="152" name="Rectangle 4"/>
          <p:cNvSpPr/>
          <p:nvPr/>
        </p:nvSpPr>
        <p:spPr bwMode="gray">
          <a:xfrm>
            <a:off x="7332291" y="2833708"/>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Configuration</a:t>
            </a:r>
          </a:p>
        </p:txBody>
      </p:sp>
      <p:sp>
        <p:nvSpPr>
          <p:cNvPr id="123" name="TextBox 122"/>
          <p:cNvSpPr txBox="1"/>
          <p:nvPr/>
        </p:nvSpPr>
        <p:spPr>
          <a:xfrm>
            <a:off x="10430584" y="2468555"/>
            <a:ext cx="196555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w="3175">
                  <a:solidFill>
                    <a:prstClr val="white"/>
                  </a:solidFill>
                </a:ln>
                <a:solidFill>
                  <a:prstClr val="white"/>
                </a:solidFill>
                <a:effectLst/>
                <a:uLnTx/>
                <a:uFillTx/>
                <a:latin typeface="Arial" panose="020B0604020202020204" pitchFamily="34" charset="0"/>
                <a:cs typeface="Arial" panose="020B0604020202020204" pitchFamily="34" charset="0"/>
              </a:rPr>
              <a:t>04</a:t>
            </a:r>
          </a:p>
        </p:txBody>
      </p:sp>
      <p:sp>
        <p:nvSpPr>
          <p:cNvPr id="127" name="Rectangle 126"/>
          <p:cNvSpPr/>
          <p:nvPr/>
        </p:nvSpPr>
        <p:spPr>
          <a:xfrm>
            <a:off x="10478721" y="3199464"/>
            <a:ext cx="1957754" cy="3132407"/>
          </a:xfrm>
          <a:prstGeom prst="rect">
            <a:avLst/>
          </a:prstGeom>
          <a:solidFill>
            <a:srgbClr val="34495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8" name="TextBox 127"/>
          <p:cNvSpPr txBox="1"/>
          <p:nvPr/>
        </p:nvSpPr>
        <p:spPr>
          <a:xfrm rot="16200000">
            <a:off x="9287092" y="4018232"/>
            <a:ext cx="1958217" cy="36933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5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Monitor &amp; Learn</a:t>
            </a:r>
          </a:p>
        </p:txBody>
      </p:sp>
      <p:sp>
        <p:nvSpPr>
          <p:cNvPr id="170" name="Rectangle 4"/>
          <p:cNvSpPr/>
          <p:nvPr/>
        </p:nvSpPr>
        <p:spPr bwMode="gray">
          <a:xfrm>
            <a:off x="10481683" y="319946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Monitor</a:t>
            </a:r>
          </a:p>
        </p:txBody>
      </p:sp>
      <p:pic>
        <p:nvPicPr>
          <p:cNvPr id="80" name="Picture 79"/>
          <p:cNvPicPr>
            <a:picLocks noChangeAspect="1"/>
          </p:cNvPicPr>
          <p:nvPr/>
        </p:nvPicPr>
        <p:blipFill>
          <a:blip r:embed="rId4"/>
          <a:stretch>
            <a:fillRect/>
          </a:stretch>
        </p:blipFill>
        <p:spPr>
          <a:xfrm>
            <a:off x="1174232" y="2791304"/>
            <a:ext cx="1190662" cy="638414"/>
          </a:xfrm>
          <a:prstGeom prst="rect">
            <a:avLst/>
          </a:prstGeom>
        </p:spPr>
      </p:pic>
      <p:grpSp>
        <p:nvGrpSpPr>
          <p:cNvPr id="136" name="Group 135"/>
          <p:cNvGrpSpPr/>
          <p:nvPr/>
        </p:nvGrpSpPr>
        <p:grpSpPr>
          <a:xfrm>
            <a:off x="2070095" y="3179087"/>
            <a:ext cx="792295" cy="775370"/>
            <a:chOff x="2065191" y="1914181"/>
            <a:chExt cx="883828" cy="864948"/>
          </a:xfrm>
        </p:grpSpPr>
        <p:sp>
          <p:nvSpPr>
            <p:cNvPr id="1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panose="020F0502020204030204"/>
              </a:endParaRPr>
            </a:p>
          </p:txBody>
        </p:sp>
        <p:sp>
          <p:nvSpPr>
            <p:cNvPr id="138" name="Rectangle 1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139" name="Picture 138"/>
            <p:cNvPicPr>
              <a:picLocks noChangeAspect="1"/>
            </p:cNvPicPr>
            <p:nvPr/>
          </p:nvPicPr>
          <p:blipFill>
            <a:blip r:embed="rId5">
              <a:biLevel thresh="25000"/>
            </a:blip>
            <a:stretch>
              <a:fillRect/>
            </a:stretch>
          </p:blipFill>
          <p:spPr>
            <a:xfrm>
              <a:off x="2078496" y="2064654"/>
              <a:ext cx="777488" cy="714475"/>
            </a:xfrm>
            <a:prstGeom prst="rect">
              <a:avLst/>
            </a:prstGeom>
          </p:spPr>
        </p:pic>
      </p:grpSp>
      <p:pic>
        <p:nvPicPr>
          <p:cNvPr id="8" name="Picture 7"/>
          <p:cNvPicPr>
            <a:picLocks noChangeAspect="1"/>
          </p:cNvPicPr>
          <p:nvPr/>
        </p:nvPicPr>
        <p:blipFill>
          <a:blip r:embed="rId6">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1189093" y="5051725"/>
            <a:ext cx="1132410" cy="298201"/>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189093" y="4685969"/>
            <a:ext cx="1280146" cy="273828"/>
          </a:xfrm>
          <a:prstGeom prst="rect">
            <a:avLst/>
          </a:prstGeom>
        </p:spPr>
      </p:pic>
      <p:pic>
        <p:nvPicPr>
          <p:cNvPr id="88" name="Picture 87"/>
          <p:cNvPicPr>
            <a:picLocks noChangeAspect="1"/>
          </p:cNvPicPr>
          <p:nvPr/>
        </p:nvPicPr>
        <p:blipFill rotWithShape="1">
          <a:blip r:embed="rId8">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298227" y="2968042"/>
            <a:ext cx="851482" cy="327492"/>
          </a:xfrm>
          <a:prstGeom prst="rect">
            <a:avLst/>
          </a:prstGeom>
        </p:spPr>
      </p:pic>
      <p:pic>
        <p:nvPicPr>
          <p:cNvPr id="89" name="Picture 88"/>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207583" y="3285678"/>
            <a:ext cx="1056366" cy="384133"/>
          </a:xfrm>
          <a:prstGeom prst="rect">
            <a:avLst/>
          </a:prstGeom>
        </p:spPr>
      </p:pic>
      <p:grpSp>
        <p:nvGrpSpPr>
          <p:cNvPr id="13" name="Group 12"/>
          <p:cNvGrpSpPr/>
          <p:nvPr/>
        </p:nvGrpSpPr>
        <p:grpSpPr>
          <a:xfrm>
            <a:off x="4179883" y="4937077"/>
            <a:ext cx="1123964" cy="754721"/>
            <a:chOff x="4728517" y="4845638"/>
            <a:chExt cx="1123964" cy="754721"/>
          </a:xfrm>
        </p:grpSpPr>
        <p:pic>
          <p:nvPicPr>
            <p:cNvPr id="90" name="Picture 89"/>
            <p:cNvPicPr>
              <a:picLocks noChangeAspect="1"/>
            </p:cNvPicPr>
            <p:nvPr/>
          </p:nvPicPr>
          <p:blipFill rotWithShape="1">
            <a:blip r:embed="rId8">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846861" y="4845638"/>
              <a:ext cx="899620" cy="346007"/>
            </a:xfrm>
            <a:prstGeom prst="rect">
              <a:avLst/>
            </a:prstGeom>
          </p:spPr>
        </p:pic>
        <p:pic>
          <p:nvPicPr>
            <p:cNvPr id="91" name="Picture 90"/>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pic>
        <p:nvPicPr>
          <p:cNvPr id="17" name="Picture 16"/>
          <p:cNvPicPr>
            <a:picLocks noChangeAspect="1"/>
          </p:cNvPicPr>
          <p:nvPr/>
        </p:nvPicPr>
        <p:blipFill>
          <a:blip r:embed="rId10"/>
          <a:stretch>
            <a:fillRect/>
          </a:stretch>
        </p:blipFill>
        <p:spPr>
          <a:xfrm>
            <a:off x="4332975" y="3693619"/>
            <a:ext cx="981502" cy="299617"/>
          </a:xfrm>
          <a:prstGeom prst="rect">
            <a:avLst/>
          </a:prstGeom>
        </p:spPr>
      </p:pic>
      <p:sp>
        <p:nvSpPr>
          <p:cNvPr id="99" name="TextBox 98"/>
          <p:cNvSpPr txBox="1"/>
          <p:nvPr/>
        </p:nvSpPr>
        <p:spPr>
          <a:xfrm>
            <a:off x="-1" y="6575310"/>
            <a:ext cx="2994225" cy="439464"/>
          </a:xfrm>
          <a:prstGeom prst="rect">
            <a:avLst/>
          </a:prstGeom>
          <a:solidFill>
            <a:srgbClr val="002060">
              <a:alpha val="25000"/>
            </a:srgbClr>
          </a:solid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20" normalizeH="0" baseline="0" noProof="0" dirty="0">
                <a:ln>
                  <a:noFill/>
                </a:ln>
                <a:solidFill>
                  <a:srgbClr val="0072C6">
                    <a:lumMod val="20000"/>
                    <a:lumOff val="80000"/>
                  </a:srgbClr>
                </a:solidFill>
                <a:effectLst/>
                <a:uLnTx/>
                <a:uFillTx/>
                <a:cs typeface="Arial" pitchFamily="34" charset="0"/>
              </a:rPr>
              <a:t>This graphic shows OSS and partner</a:t>
            </a:r>
            <a:r>
              <a:rPr kumimoji="0" lang="en-US" sz="800" b="0" i="1" u="none" strike="noStrike" kern="0" cap="none" spc="0" normalizeH="0" baseline="0" noProof="0" dirty="0">
                <a:ln>
                  <a:noFill/>
                </a:ln>
                <a:solidFill>
                  <a:srgbClr val="0072C6">
                    <a:lumMod val="20000"/>
                    <a:lumOff val="80000"/>
                  </a:srgbClr>
                </a:solidFill>
                <a:effectLst/>
                <a:uLnTx/>
                <a:uFillTx/>
                <a:cs typeface="Arial" pitchFamily="34" charset="0"/>
              </a:rPr>
              <a:t> products that are integrated with the Microsoft </a:t>
            </a:r>
            <a:r>
              <a:rPr kumimoji="0" lang="en-US" sz="800" b="0" i="1" u="none" strike="noStrike" kern="0" cap="none" spc="0" normalizeH="0" baseline="0" noProof="0" dirty="0" err="1">
                <a:ln>
                  <a:noFill/>
                </a:ln>
                <a:solidFill>
                  <a:srgbClr val="0072C6">
                    <a:lumMod val="20000"/>
                    <a:lumOff val="80000"/>
                  </a:srgbClr>
                </a:solidFill>
                <a:effectLst/>
                <a:uLnTx/>
                <a:uFillTx/>
                <a:cs typeface="Arial" pitchFamily="34" charset="0"/>
              </a:rPr>
              <a:t>DevOps</a:t>
            </a:r>
            <a:r>
              <a:rPr kumimoji="0" lang="en-US" sz="800" b="0" i="1" u="none" strike="noStrike" kern="0" cap="none" spc="0" normalizeH="0" baseline="0" noProof="0" dirty="0">
                <a:ln>
                  <a:noFill/>
                </a:ln>
                <a:solidFill>
                  <a:srgbClr val="0072C6">
                    <a:lumMod val="20000"/>
                    <a:lumOff val="80000"/>
                  </a:srgbClr>
                </a:solidFill>
                <a:effectLst/>
                <a:uLnTx/>
                <a:uFillTx/>
                <a:cs typeface="Arial" pitchFamily="34" charset="0"/>
              </a:rPr>
              <a:t> solution</a:t>
            </a:r>
          </a:p>
        </p:txBody>
      </p:sp>
      <p:sp>
        <p:nvSpPr>
          <p:cNvPr id="174" name="Rectangle 173"/>
          <p:cNvSpPr/>
          <p:nvPr/>
        </p:nvSpPr>
        <p:spPr>
          <a:xfrm rot="18900000">
            <a:off x="2104599" y="215747"/>
            <a:ext cx="1041722" cy="1041722"/>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77" name="Title 1"/>
          <p:cNvSpPr>
            <a:spLocks noGrp="1"/>
          </p:cNvSpPr>
          <p:nvPr>
            <p:ph type="title"/>
          </p:nvPr>
        </p:nvSpPr>
        <p:spPr>
          <a:xfrm>
            <a:off x="274320" y="296897"/>
            <a:ext cx="11889564" cy="917575"/>
          </a:xfrm>
        </p:spPr>
        <p:txBody>
          <a:bodyPr/>
          <a:lstStyle/>
          <a:p>
            <a:r>
              <a:rPr lang="en-US" sz="3400" dirty="0">
                <a:solidFill>
                  <a:schemeClr val="bg1"/>
                </a:solidFill>
              </a:rPr>
              <a:t>Mixed</a:t>
            </a:r>
            <a:br>
              <a:rPr lang="en-US" sz="3400" dirty="0">
                <a:solidFill>
                  <a:schemeClr val="bg1"/>
                </a:solidFill>
              </a:rPr>
            </a:br>
            <a:r>
              <a:rPr lang="en-US" sz="3400" dirty="0">
                <a:solidFill>
                  <a:schemeClr val="bg1"/>
                </a:solidFill>
              </a:rPr>
              <a:t>Ecosystem</a:t>
            </a:r>
          </a:p>
        </p:txBody>
      </p:sp>
      <p:pic>
        <p:nvPicPr>
          <p:cNvPr id="20" name="Picture 19"/>
          <p:cNvPicPr>
            <a:picLocks noChangeAspect="1"/>
          </p:cNvPicPr>
          <p:nvPr/>
        </p:nvPicPr>
        <p:blipFill>
          <a:blip r:embed="rId11"/>
          <a:stretch>
            <a:fillRect/>
          </a:stretch>
        </p:blipFill>
        <p:spPr>
          <a:xfrm>
            <a:off x="4277690" y="4026108"/>
            <a:ext cx="1209035" cy="371090"/>
          </a:xfrm>
          <a:prstGeom prst="rect">
            <a:avLst/>
          </a:prstGeom>
        </p:spPr>
      </p:pic>
      <p:pic>
        <p:nvPicPr>
          <p:cNvPr id="24" name="Picture 23"/>
          <p:cNvPicPr>
            <a:picLocks noChangeAspect="1"/>
          </p:cNvPicPr>
          <p:nvPr/>
        </p:nvPicPr>
        <p:blipFill>
          <a:blip r:embed="rId1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406944" y="3242290"/>
            <a:ext cx="640481" cy="640481"/>
          </a:xfrm>
          <a:prstGeom prst="rect">
            <a:avLst/>
          </a:prstGeom>
        </p:spPr>
      </p:pic>
      <p:pic>
        <p:nvPicPr>
          <p:cNvPr id="25" name="Picture 2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8138456" y="3364449"/>
            <a:ext cx="494775" cy="486195"/>
          </a:xfrm>
          <a:prstGeom prst="rect">
            <a:avLst/>
          </a:prstGeom>
        </p:spPr>
      </p:pic>
      <p:sp>
        <p:nvSpPr>
          <p:cNvPr id="181" name="Rectangle 4"/>
          <p:cNvSpPr/>
          <p:nvPr/>
        </p:nvSpPr>
        <p:spPr bwMode="gray">
          <a:xfrm>
            <a:off x="7332291" y="3954457"/>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Release</a:t>
            </a:r>
          </a:p>
        </p:txBody>
      </p:sp>
      <p:pic>
        <p:nvPicPr>
          <p:cNvPr id="182" name="Picture 181"/>
          <p:cNvPicPr>
            <a:picLocks noChangeAspect="1"/>
          </p:cNvPicPr>
          <p:nvPr/>
        </p:nvPicPr>
        <p:blipFill rotWithShape="1">
          <a:blip r:embed="rId8">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7447051" y="4311670"/>
            <a:ext cx="851482" cy="327492"/>
          </a:xfrm>
          <a:prstGeom prst="rect">
            <a:avLst/>
          </a:prstGeom>
        </p:spPr>
      </p:pic>
      <p:pic>
        <p:nvPicPr>
          <p:cNvPr id="186" name="Picture 18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356407" y="4606507"/>
            <a:ext cx="1056366" cy="384133"/>
          </a:xfrm>
          <a:prstGeom prst="rect">
            <a:avLst/>
          </a:prstGeom>
        </p:spPr>
      </p:pic>
      <p:pic>
        <p:nvPicPr>
          <p:cNvPr id="188" name="Picture 187"/>
          <p:cNvPicPr>
            <a:picLocks noChangeAspect="1"/>
          </p:cNvPicPr>
          <p:nvPr/>
        </p:nvPicPr>
        <p:blipFill>
          <a:blip r:embed="rId10"/>
          <a:stretch>
            <a:fillRect/>
          </a:stretch>
        </p:blipFill>
        <p:spPr>
          <a:xfrm>
            <a:off x="7440897" y="4992107"/>
            <a:ext cx="981502" cy="299617"/>
          </a:xfrm>
          <a:prstGeom prst="rect">
            <a:avLst/>
          </a:prstGeom>
        </p:spPr>
      </p:pic>
      <p:pic>
        <p:nvPicPr>
          <p:cNvPr id="189" name="Picture 188"/>
          <p:cNvPicPr>
            <a:picLocks noChangeAspect="1"/>
          </p:cNvPicPr>
          <p:nvPr/>
        </p:nvPicPr>
        <p:blipFill>
          <a:blip r:embed="rId11"/>
          <a:stretch>
            <a:fillRect/>
          </a:stretch>
        </p:blipFill>
        <p:spPr>
          <a:xfrm>
            <a:off x="7385612" y="5293082"/>
            <a:ext cx="1209035" cy="371090"/>
          </a:xfrm>
          <a:prstGeom prst="rect">
            <a:avLst/>
          </a:prstGeom>
        </p:spPr>
      </p:pic>
      <p:pic>
        <p:nvPicPr>
          <p:cNvPr id="26" name="Picture 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48143" y="5691798"/>
            <a:ext cx="1096264" cy="301107"/>
          </a:xfrm>
          <a:prstGeom prst="rect">
            <a:avLst/>
          </a:prstGeom>
        </p:spPr>
      </p:pic>
      <p:pic>
        <p:nvPicPr>
          <p:cNvPr id="66" name="Picture 65"/>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598570" y="3567579"/>
            <a:ext cx="1264908" cy="948681"/>
          </a:xfrm>
          <a:prstGeom prst="rect">
            <a:avLst/>
          </a:prstGeom>
        </p:spPr>
      </p:pic>
      <p:pic>
        <p:nvPicPr>
          <p:cNvPr id="67" name="Picture 66"/>
          <p:cNvPicPr>
            <a:picLocks noChangeAspect="1"/>
          </p:cNvPicPr>
          <p:nvPr/>
        </p:nvPicPr>
        <p:blipFill rotWithShape="1">
          <a:blip r:embed="rId16">
            <a:extLst>
              <a:ext uri="{28A0092B-C50C-407E-A947-70E740481C1C}">
                <a14:useLocalDpi xmlns:a14="http://schemas.microsoft.com/office/drawing/2010/main" val="0"/>
              </a:ext>
            </a:extLst>
          </a:blip>
          <a:srcRect b="12758"/>
          <a:stretch/>
        </p:blipFill>
        <p:spPr>
          <a:xfrm>
            <a:off x="10644278" y="3976693"/>
            <a:ext cx="1219200" cy="1063654"/>
          </a:xfrm>
          <a:prstGeom prst="rect">
            <a:avLst/>
          </a:prstGeom>
        </p:spPr>
      </p:pic>
      <p:grpSp>
        <p:nvGrpSpPr>
          <p:cNvPr id="74" name="Group 73"/>
          <p:cNvGrpSpPr/>
          <p:nvPr/>
        </p:nvGrpSpPr>
        <p:grpSpPr>
          <a:xfrm>
            <a:off x="9442686" y="5325945"/>
            <a:ext cx="2993790" cy="1668580"/>
            <a:chOff x="6610350" y="4013200"/>
            <a:chExt cx="3446463" cy="1920876"/>
          </a:xfrm>
        </p:grpSpPr>
        <p:sp>
          <p:nvSpPr>
            <p:cNvPr id="75"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6"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9"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2"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3"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01" name="Rectangle 100"/>
          <p:cNvSpPr/>
          <p:nvPr/>
        </p:nvSpPr>
        <p:spPr>
          <a:xfrm rot="18900000">
            <a:off x="8365864" y="215747"/>
            <a:ext cx="1041722" cy="1041722"/>
          </a:xfrm>
          <a:prstGeom prst="rect">
            <a:avLst/>
          </a:prstGeom>
          <a:solidFill>
            <a:srgbClr val="20386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02" name="Rectangle 101"/>
          <p:cNvSpPr/>
          <p:nvPr/>
        </p:nvSpPr>
        <p:spPr>
          <a:xfrm rot="18900000">
            <a:off x="5243332" y="215747"/>
            <a:ext cx="1041722" cy="1041722"/>
          </a:xfrm>
          <a:prstGeom prst="rect">
            <a:avLst/>
          </a:prstGeom>
          <a:solidFill>
            <a:srgbClr val="2F55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03" name="Rounded Rectangle 102"/>
          <p:cNvSpPr/>
          <p:nvPr/>
        </p:nvSpPr>
        <p:spPr bwMode="auto">
          <a:xfrm>
            <a:off x="2652116" y="731205"/>
            <a:ext cx="9283455" cy="746985"/>
          </a:xfrm>
          <a:prstGeom prst="roundRect">
            <a:avLst/>
          </a:prstGeom>
          <a:solidFill>
            <a:schemeClr val="bg1">
              <a:alpha val="20000"/>
            </a:schemeClr>
          </a:solidFill>
          <a:ln w="142875" cap="rnd">
            <a:solidFill>
              <a:schemeClr val="bg1">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4" name="Rectangle 103"/>
          <p:cNvSpPr/>
          <p:nvPr/>
        </p:nvSpPr>
        <p:spPr>
          <a:xfrm>
            <a:off x="3200750" y="930795"/>
            <a:ext cx="232044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People | Process | Tools</a:t>
            </a:r>
            <a:endParaRPr kumimoji="0" lang="en-US" sz="1600" b="0" i="0" u="none" strike="noStrike" kern="0" cap="none" spc="0" normalizeH="0" baseline="0" noProof="0" dirty="0">
              <a:ln>
                <a:noFill/>
              </a:ln>
              <a:solidFill>
                <a:srgbClr val="505050"/>
              </a:solidFill>
              <a:effectLst/>
              <a:uLnTx/>
              <a:uFillTx/>
            </a:endParaRPr>
          </a:p>
        </p:txBody>
      </p:sp>
      <p:sp>
        <p:nvSpPr>
          <p:cNvPr id="105" name="Isosceles Triangle 3"/>
          <p:cNvSpPr/>
          <p:nvPr/>
        </p:nvSpPr>
        <p:spPr bwMode="auto">
          <a:xfrm rot="5400000">
            <a:off x="2872374" y="60847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Isosceles Triangle 3"/>
          <p:cNvSpPr/>
          <p:nvPr/>
        </p:nvSpPr>
        <p:spPr bwMode="auto">
          <a:xfrm rot="5400000">
            <a:off x="6018803" y="60847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7" name="Isosceles Triangle 3"/>
          <p:cNvSpPr/>
          <p:nvPr/>
        </p:nvSpPr>
        <p:spPr bwMode="auto">
          <a:xfrm rot="5400000">
            <a:off x="9134602" y="608478"/>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8" name="Isosceles Triangle 3"/>
          <p:cNvSpPr/>
          <p:nvPr/>
        </p:nvSpPr>
        <p:spPr bwMode="auto">
          <a:xfrm rot="16200000" flipH="1">
            <a:off x="2770204" y="1291318"/>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Isosceles Triangle 3"/>
          <p:cNvSpPr/>
          <p:nvPr/>
        </p:nvSpPr>
        <p:spPr bwMode="auto">
          <a:xfrm rot="16200000" flipH="1">
            <a:off x="5919842" y="1291319"/>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Isosceles Triangle 3"/>
          <p:cNvSpPr/>
          <p:nvPr/>
        </p:nvSpPr>
        <p:spPr bwMode="auto">
          <a:xfrm rot="16200000" flipH="1">
            <a:off x="9058431" y="1291320"/>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9601480" y="33426"/>
            <a:ext cx="2229794" cy="1452178"/>
            <a:chOff x="9698195" y="0"/>
            <a:chExt cx="2229794" cy="1452178"/>
          </a:xfrm>
        </p:grpSpPr>
        <p:pic>
          <p:nvPicPr>
            <p:cNvPr id="112" name="Picture 111"/>
            <p:cNvPicPr>
              <a:picLocks noChangeAspect="1"/>
            </p:cNvPicPr>
            <p:nvPr/>
          </p:nvPicPr>
          <p:blipFill>
            <a:blip r:embed="rId17"/>
            <a:stretch>
              <a:fillRect/>
            </a:stretch>
          </p:blipFill>
          <p:spPr>
            <a:xfrm>
              <a:off x="9698195" y="219347"/>
              <a:ext cx="1695143" cy="1232831"/>
            </a:xfrm>
            <a:prstGeom prst="rect">
              <a:avLst/>
            </a:prstGeom>
          </p:spPr>
        </p:pic>
        <p:grpSp>
          <p:nvGrpSpPr>
            <p:cNvPr id="113" name="Group 112"/>
            <p:cNvGrpSpPr/>
            <p:nvPr/>
          </p:nvGrpSpPr>
          <p:grpSpPr>
            <a:xfrm>
              <a:off x="11080289" y="0"/>
              <a:ext cx="847700" cy="1452178"/>
              <a:chOff x="10147300" y="798513"/>
              <a:chExt cx="1128713" cy="1933575"/>
            </a:xfrm>
          </p:grpSpPr>
          <p:sp>
            <p:nvSpPr>
              <p:cNvPr id="115"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4"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5"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2"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3"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5"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6"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7"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0"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1"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Tree>
    <p:extLst>
      <p:ext uri="{BB962C8B-B14F-4D97-AF65-F5344CB8AC3E}">
        <p14:creationId xmlns:p14="http://schemas.microsoft.com/office/powerpoint/2010/main" val="32609419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images4.alphacoders.com/214/214844.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62483" y="-10083"/>
            <a:ext cx="13393488" cy="83709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5894201" y="2057102"/>
            <a:ext cx="7236804" cy="2268252"/>
          </a:xfrm>
          <a:prstGeom prst="rect">
            <a:avLst/>
          </a:prstGeom>
          <a:solidFill>
            <a:schemeClr val="accent1">
              <a:alpha val="53000"/>
            </a:schemeClr>
          </a:solidFill>
          <a:ln>
            <a:solidFill>
              <a:srgbClr val="8A398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AutoShape 3"/>
          <p:cNvSpPr>
            <a:spLocks noChangeAspect="1" noChangeArrowheads="1" noTextEdit="1"/>
          </p:cNvSpPr>
          <p:nvPr/>
        </p:nvSpPr>
        <p:spPr bwMode="auto">
          <a:xfrm>
            <a:off x="7910425" y="1844409"/>
            <a:ext cx="13272792" cy="64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 name="Text Placeholder 3"/>
          <p:cNvSpPr txBox="1">
            <a:spLocks/>
          </p:cNvSpPr>
          <p:nvPr/>
        </p:nvSpPr>
        <p:spPr>
          <a:xfrm>
            <a:off x="4850085" y="2383401"/>
            <a:ext cx="3855614" cy="2241983"/>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pc="200" dirty="0"/>
              <a:t>OLD WORLD</a:t>
            </a:r>
          </a:p>
          <a:p>
            <a:pPr algn="r"/>
            <a:r>
              <a:rPr lang="en-US" b="0" spc="0" dirty="0"/>
              <a:t>Focus on planning</a:t>
            </a:r>
          </a:p>
          <a:p>
            <a:pPr algn="r"/>
            <a:r>
              <a:rPr lang="en-US" b="0" spc="0" dirty="0"/>
              <a:t>Compete, not collaborate</a:t>
            </a:r>
          </a:p>
          <a:p>
            <a:pPr algn="r"/>
            <a:r>
              <a:rPr lang="en-US" b="0" spc="0" dirty="0"/>
              <a:t>Static hierarchies</a:t>
            </a:r>
          </a:p>
          <a:p>
            <a:pPr algn="r"/>
            <a:r>
              <a:rPr lang="en-US" b="0" spc="0" dirty="0"/>
              <a:t>Assumptions, not data</a:t>
            </a:r>
          </a:p>
        </p:txBody>
      </p:sp>
      <p:sp>
        <p:nvSpPr>
          <p:cNvPr id="23" name="Text Placeholder 3"/>
          <p:cNvSpPr txBox="1">
            <a:spLocks/>
          </p:cNvSpPr>
          <p:nvPr/>
        </p:nvSpPr>
        <p:spPr>
          <a:xfrm>
            <a:off x="9147871" y="2383401"/>
            <a:ext cx="3855614" cy="2482013"/>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pc="200" dirty="0">
                <a:solidFill>
                  <a:srgbClr val="A09A96"/>
                </a:solidFill>
              </a:rPr>
              <a:t>NEW WORLD</a:t>
            </a:r>
          </a:p>
          <a:p>
            <a:pPr algn="l"/>
            <a:r>
              <a:rPr lang="en-US" b="0" spc="0" dirty="0">
                <a:solidFill>
                  <a:srgbClr val="A09A96"/>
                </a:solidFill>
              </a:rPr>
              <a:t>Focus on delivering</a:t>
            </a:r>
          </a:p>
          <a:p>
            <a:pPr algn="l"/>
            <a:r>
              <a:rPr lang="en-US" b="0" spc="0" dirty="0">
                <a:solidFill>
                  <a:srgbClr val="A09A96"/>
                </a:solidFill>
              </a:rPr>
              <a:t>Collaborate to win</a:t>
            </a:r>
          </a:p>
          <a:p>
            <a:pPr algn="l"/>
            <a:r>
              <a:rPr lang="en-US" b="0" spc="0" dirty="0">
                <a:solidFill>
                  <a:srgbClr val="A09A96"/>
                </a:solidFill>
              </a:rPr>
              <a:t>Fluid and flexible teams</a:t>
            </a:r>
          </a:p>
          <a:p>
            <a:pPr algn="l"/>
            <a:r>
              <a:rPr lang="en-US" b="0" spc="0" dirty="0">
                <a:solidFill>
                  <a:srgbClr val="A09A96"/>
                </a:solidFill>
              </a:rPr>
              <a:t>Experiment, learn and respond</a:t>
            </a:r>
          </a:p>
        </p:txBody>
      </p:sp>
      <p:sp>
        <p:nvSpPr>
          <p:cNvPr id="44" name="Title 15"/>
          <p:cNvSpPr txBox="1">
            <a:spLocks/>
          </p:cNvSpPr>
          <p:nvPr/>
        </p:nvSpPr>
        <p:spPr>
          <a:xfrm>
            <a:off x="-226479" y="-139142"/>
            <a:ext cx="13301972" cy="1277067"/>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r>
              <a:rPr lang="en-US" sz="3200" spc="306" dirty="0"/>
              <a:t>IN REVIEW</a:t>
            </a:r>
            <a:endParaRPr lang="en-US" sz="2448" spc="306" dirty="0"/>
          </a:p>
        </p:txBody>
      </p:sp>
    </p:spTree>
    <p:extLst>
      <p:ext uri="{BB962C8B-B14F-4D97-AF65-F5344CB8AC3E}">
        <p14:creationId xmlns:p14="http://schemas.microsoft.com/office/powerpoint/2010/main" val="174572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1"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3" presetClass="emph" presetSubtype="2" fill="hold" grpId="0" nodeType="afterEffect">
                                  <p:stCondLst>
                                    <p:cond delay="500"/>
                                  </p:stCondLst>
                                  <p:childTnLst>
                                    <p:animClr clrSpc="rgb" dir="cw">
                                      <p:cBhvr override="childStyle">
                                        <p:cTn id="19" dur="350" fill="hold"/>
                                        <p:tgtEl>
                                          <p:spTgt spid="22"/>
                                        </p:tgtEl>
                                        <p:attrNameLst>
                                          <p:attrName>style.color</p:attrName>
                                        </p:attrNameLst>
                                      </p:cBhvr>
                                      <p:to>
                                        <a:srgbClr val="A09A96"/>
                                      </p:to>
                                    </p:animClr>
                                  </p:childTnLst>
                                </p:cTn>
                              </p:par>
                              <p:par>
                                <p:cTn id="20" presetID="3" presetClass="emph" presetSubtype="2" fill="hold" grpId="0" nodeType="withEffect">
                                  <p:stCondLst>
                                    <p:cond delay="500"/>
                                  </p:stCondLst>
                                  <p:childTnLst>
                                    <p:animClr clrSpc="rgb" dir="cw">
                                      <p:cBhvr override="childStyle">
                                        <p:cTn id="21" dur="350" fill="hold"/>
                                        <p:tgtEl>
                                          <p:spTgt spid="23"/>
                                        </p:tgtEl>
                                        <p:attrNameLst>
                                          <p:attrName>style.color</p:attrName>
                                        </p:attrNameLst>
                                      </p:cBhvr>
                                      <p:to>
                                        <a:schemeClr val="tx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P spid="22" grpId="1"/>
      <p:bldP spid="23" grpId="0"/>
      <p:bldP spid="23"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82A7A"/>
        </a:solidFill>
        <a:effectLst/>
      </p:bgPr>
    </p:bg>
    <p:spTree>
      <p:nvGrpSpPr>
        <p:cNvPr id="1" name=""/>
        <p:cNvGrpSpPr/>
        <p:nvPr/>
      </p:nvGrpSpPr>
      <p:grpSpPr>
        <a:xfrm>
          <a:off x="0" y="0"/>
          <a:ext cx="0" cy="0"/>
          <a:chOff x="0" y="0"/>
          <a:chExt cx="0" cy="0"/>
        </a:xfrm>
      </p:grpSpPr>
      <p:sp>
        <p:nvSpPr>
          <p:cNvPr id="13" name="Rectangle 12"/>
          <p:cNvSpPr/>
          <p:nvPr/>
        </p:nvSpPr>
        <p:spPr bwMode="auto">
          <a:xfrm flipH="1">
            <a:off x="-3" y="0"/>
            <a:ext cx="4346032" cy="6994525"/>
          </a:xfrm>
          <a:prstGeom prst="rect">
            <a:avLst/>
          </a:prstGeom>
          <a:solidFill>
            <a:schemeClr val="bg1"/>
          </a:solidFill>
          <a:ln w="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 name="Group 1"/>
          <p:cNvGrpSpPr/>
          <p:nvPr/>
        </p:nvGrpSpPr>
        <p:grpSpPr>
          <a:xfrm>
            <a:off x="504049" y="4766603"/>
            <a:ext cx="3697965" cy="1881114"/>
            <a:chOff x="4618037" y="4134122"/>
            <a:chExt cx="3698489" cy="1881381"/>
          </a:xfrm>
        </p:grpSpPr>
        <p:sp>
          <p:nvSpPr>
            <p:cNvPr id="8" name="TextBox 7"/>
            <p:cNvSpPr txBox="1"/>
            <p:nvPr/>
          </p:nvSpPr>
          <p:spPr>
            <a:xfrm>
              <a:off x="4618037" y="4134122"/>
              <a:ext cx="3698489" cy="1881381"/>
            </a:xfrm>
            <a:prstGeom prst="rect">
              <a:avLst/>
            </a:prstGeom>
            <a:noFill/>
          </p:spPr>
          <p:txBody>
            <a:bodyPr wrap="square" lIns="182854" tIns="146283" rIns="182854" bIns="146283" rtlCol="0">
              <a:spAutoFit/>
            </a:bodyPr>
            <a:lstStyle/>
            <a:p>
              <a:pPr>
                <a:spcAft>
                  <a:spcPts val="600"/>
                </a:spcAft>
              </a:pPr>
              <a:r>
                <a:rPr lang="en-US" sz="2040" b="1" dirty="0">
                  <a:gradFill>
                    <a:gsLst>
                      <a:gs pos="2917">
                        <a:schemeClr val="tx1"/>
                      </a:gs>
                      <a:gs pos="30000">
                        <a:schemeClr val="tx1"/>
                      </a:gs>
                    </a:gsLst>
                    <a:lin ang="5400000" scaled="0"/>
                  </a:gradFill>
                </a:rPr>
                <a:t>Jason Poon</a:t>
              </a:r>
              <a:br>
                <a:rPr lang="en-US" sz="2000" b="1" dirty="0">
                  <a:gradFill>
                    <a:gsLst>
                      <a:gs pos="2917">
                        <a:schemeClr val="tx1"/>
                      </a:gs>
                      <a:gs pos="30000">
                        <a:schemeClr val="tx1"/>
                      </a:gs>
                    </a:gsLst>
                    <a:lin ang="5400000" scaled="0"/>
                  </a:gradFill>
                </a:rPr>
              </a:b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sz="1632" dirty="0">
                  <a:gradFill>
                    <a:gsLst>
                      <a:gs pos="2917">
                        <a:schemeClr val="tx1"/>
                      </a:gs>
                      <a:gs pos="30000">
                        <a:schemeClr val="tx1"/>
                      </a:gs>
                    </a:gsLst>
                    <a:lin ang="5400000" scaled="0"/>
                  </a:gradFill>
                  <a:hlinkClick r:id="rId3" action="ppaction://hlinkfile"/>
                </a:rPr>
                <a:t>github.com/</a:t>
              </a:r>
              <a:r>
                <a:rPr lang="en-US" sz="1632" dirty="0" err="1">
                  <a:gradFill>
                    <a:gsLst>
                      <a:gs pos="2917">
                        <a:schemeClr val="tx1"/>
                      </a:gs>
                      <a:gs pos="30000">
                        <a:schemeClr val="tx1"/>
                      </a:gs>
                    </a:gsLst>
                    <a:lin ang="5400000" scaled="0"/>
                  </a:gradFill>
                  <a:hlinkClick r:id="rId3" action="ppaction://hlinkfile"/>
                </a:rPr>
                <a:t>jpoon</a:t>
              </a:r>
              <a:endParaRPr lang="en-US" sz="1632" dirty="0">
                <a:gradFill>
                  <a:gsLst>
                    <a:gs pos="2917">
                      <a:schemeClr val="tx1"/>
                    </a:gs>
                    <a:gs pos="30000">
                      <a:schemeClr val="tx1"/>
                    </a:gs>
                  </a:gsLst>
                  <a:lin ang="5400000" scaled="0"/>
                </a:gradFill>
              </a:endParaRPr>
            </a:p>
            <a:p>
              <a:pPr>
                <a:spcAft>
                  <a:spcPts val="600"/>
                </a:spcAft>
              </a:pPr>
              <a:r>
                <a:rPr lang="en-US" sz="1632" dirty="0">
                  <a:gradFill>
                    <a:gsLst>
                      <a:gs pos="2917">
                        <a:schemeClr val="tx1"/>
                      </a:gs>
                      <a:gs pos="30000">
                        <a:schemeClr val="tx1"/>
                      </a:gs>
                    </a:gsLst>
                    <a:lin ang="5400000" scaled="0"/>
                  </a:gradFill>
                </a:rPr>
                <a:t>      </a:t>
              </a:r>
              <a:r>
                <a:rPr lang="en-US" sz="1632" dirty="0">
                  <a:gradFill>
                    <a:gsLst>
                      <a:gs pos="2917">
                        <a:schemeClr val="tx1"/>
                      </a:gs>
                      <a:gs pos="30000">
                        <a:schemeClr val="tx1"/>
                      </a:gs>
                    </a:gsLst>
                    <a:lin ang="5400000" scaled="0"/>
                  </a:gradFill>
                  <a:hlinkClick r:id="rId4"/>
                </a:rPr>
                <a:t>@</a:t>
              </a:r>
              <a:r>
                <a:rPr lang="en-US" sz="1632" dirty="0" err="1">
                  <a:gradFill>
                    <a:gsLst>
                      <a:gs pos="2917">
                        <a:schemeClr val="tx1"/>
                      </a:gs>
                      <a:gs pos="30000">
                        <a:schemeClr val="tx1"/>
                      </a:gs>
                    </a:gsLst>
                    <a:lin ang="5400000" scaled="0"/>
                  </a:gradFill>
                  <a:hlinkClick r:id="rId4"/>
                </a:rPr>
                <a:t>jasonthepoon</a:t>
              </a:r>
              <a:endParaRPr lang="en-US" sz="1632" dirty="0">
                <a:gradFill>
                  <a:gsLst>
                    <a:gs pos="2917">
                      <a:schemeClr val="tx1"/>
                    </a:gs>
                    <a:gs pos="30000">
                      <a:schemeClr val="tx1"/>
                    </a:gs>
                  </a:gsLst>
                  <a:lin ang="5400000" scaled="0"/>
                </a:gradFill>
              </a:endParaRPr>
            </a:p>
            <a:p>
              <a:pPr>
                <a:spcAft>
                  <a:spcPts val="600"/>
                </a:spcAft>
              </a:pPr>
              <a:r>
                <a:rPr lang="en-US" sz="1632" dirty="0">
                  <a:gradFill>
                    <a:gsLst>
                      <a:gs pos="2917">
                        <a:schemeClr val="tx1"/>
                      </a:gs>
                      <a:gs pos="30000">
                        <a:schemeClr val="tx1"/>
                      </a:gs>
                    </a:gsLst>
                    <a:lin ang="5400000" scaled="0"/>
                  </a:gradFill>
                </a:rPr>
                <a:t>      </a:t>
              </a:r>
              <a:r>
                <a:rPr lang="en-US" sz="1632" dirty="0">
                  <a:gradFill>
                    <a:gsLst>
                      <a:gs pos="2917">
                        <a:schemeClr val="tx1"/>
                      </a:gs>
                      <a:gs pos="30000">
                        <a:schemeClr val="tx1"/>
                      </a:gs>
                    </a:gsLst>
                    <a:lin ang="5400000" scaled="0"/>
                  </a:gradFill>
                  <a:hlinkClick r:id="rId5"/>
                </a:rPr>
                <a:t>jason.poon@microsoft.com</a:t>
              </a:r>
              <a:endParaRPr lang="en-US" sz="1632" dirty="0">
                <a:gradFill>
                  <a:gsLst>
                    <a:gs pos="2917">
                      <a:schemeClr val="tx1"/>
                    </a:gs>
                    <a:gs pos="30000">
                      <a:schemeClr val="tx1"/>
                    </a:gs>
                  </a:gsLst>
                  <a:lin ang="5400000" scaled="0"/>
                </a:gradFill>
              </a:endParaRPr>
            </a:p>
          </p:txBody>
        </p:sp>
        <p:pic>
          <p:nvPicPr>
            <p:cNvPr id="9" name="Picture 2" descr="https://assets-cdn.github.com/images/modules/logos_page/GitHub-M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237" y="4896121"/>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image005.flaticon.com/9/png/512/8/88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1387" y="527712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image.freepik.com/free-icon/email-envelope-outline-shape-with-rounded-corners_318-4993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5083" y="5581921"/>
              <a:ext cx="232841" cy="232841"/>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3"/>
          <p:cNvSpPr>
            <a:spLocks noGrp="1"/>
          </p:cNvSpPr>
          <p:nvPr>
            <p:ph type="title"/>
          </p:nvPr>
        </p:nvSpPr>
        <p:spPr>
          <a:xfrm>
            <a:off x="4562052" y="413563"/>
            <a:ext cx="7859644" cy="635428"/>
          </a:xfrm>
          <a:noFill/>
        </p:spPr>
        <p:txBody>
          <a:bodyPr/>
          <a:lstStyle/>
          <a:p>
            <a:pPr algn="ctr"/>
            <a:r>
              <a:rPr lang="en-US" sz="3200" dirty="0">
                <a:solidFill>
                  <a:schemeClr val="bg1"/>
                </a:solidFill>
                <a:latin typeface="+mn-lt"/>
              </a:rPr>
              <a:t>RESOURCES</a:t>
            </a:r>
            <a:endParaRPr lang="en-US" sz="2400" dirty="0">
              <a:solidFill>
                <a:schemeClr val="bg1"/>
              </a:solidFill>
              <a:latin typeface="+mn-lt"/>
            </a:endParaRPr>
          </a:p>
        </p:txBody>
      </p:sp>
      <p:sp>
        <p:nvSpPr>
          <p:cNvPr id="15" name="Rectangle 14"/>
          <p:cNvSpPr/>
          <p:nvPr/>
        </p:nvSpPr>
        <p:spPr bwMode="auto">
          <a:xfrm rot="2700000">
            <a:off x="3793986" y="2909214"/>
            <a:ext cx="811352" cy="8113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218" rtl="0" eaLnBrk="1" latinLnBrk="0" hangingPunct="1">
              <a:defRPr sz="1800" kern="1200">
                <a:solidFill>
                  <a:schemeClr val="lt1"/>
                </a:solidFill>
                <a:latin typeface="+mn-lt"/>
                <a:ea typeface="+mn-ea"/>
                <a:cs typeface="+mn-cs"/>
              </a:defRPr>
            </a:lvl1pPr>
            <a:lvl2pPr marL="466110" algn="l" defTabSz="932218" rtl="0" eaLnBrk="1" latinLnBrk="0" hangingPunct="1">
              <a:defRPr sz="1800" kern="1200">
                <a:solidFill>
                  <a:schemeClr val="lt1"/>
                </a:solidFill>
                <a:latin typeface="+mn-lt"/>
                <a:ea typeface="+mn-ea"/>
                <a:cs typeface="+mn-cs"/>
              </a:defRPr>
            </a:lvl2pPr>
            <a:lvl3pPr marL="932218" algn="l" defTabSz="932218" rtl="0" eaLnBrk="1" latinLnBrk="0" hangingPunct="1">
              <a:defRPr sz="1800" kern="1200">
                <a:solidFill>
                  <a:schemeClr val="lt1"/>
                </a:solidFill>
                <a:latin typeface="+mn-lt"/>
                <a:ea typeface="+mn-ea"/>
                <a:cs typeface="+mn-cs"/>
              </a:defRPr>
            </a:lvl3pPr>
            <a:lvl4pPr marL="1398328" algn="l" defTabSz="932218" rtl="0" eaLnBrk="1" latinLnBrk="0" hangingPunct="1">
              <a:defRPr sz="1800" kern="1200">
                <a:solidFill>
                  <a:schemeClr val="lt1"/>
                </a:solidFill>
                <a:latin typeface="+mn-lt"/>
                <a:ea typeface="+mn-ea"/>
                <a:cs typeface="+mn-cs"/>
              </a:defRPr>
            </a:lvl4pPr>
            <a:lvl5pPr marL="1864436" algn="l" defTabSz="932218" rtl="0" eaLnBrk="1" latinLnBrk="0" hangingPunct="1">
              <a:defRPr sz="1800" kern="1200">
                <a:solidFill>
                  <a:schemeClr val="lt1"/>
                </a:solidFill>
                <a:latin typeface="+mn-lt"/>
                <a:ea typeface="+mn-ea"/>
                <a:cs typeface="+mn-cs"/>
              </a:defRPr>
            </a:lvl5pPr>
            <a:lvl6pPr marL="2330549" algn="l" defTabSz="932218" rtl="0" eaLnBrk="1" latinLnBrk="0" hangingPunct="1">
              <a:defRPr sz="1800" kern="1200">
                <a:solidFill>
                  <a:schemeClr val="lt1"/>
                </a:solidFill>
                <a:latin typeface="+mn-lt"/>
                <a:ea typeface="+mn-ea"/>
                <a:cs typeface="+mn-cs"/>
              </a:defRPr>
            </a:lvl6pPr>
            <a:lvl7pPr marL="2796657" algn="l" defTabSz="932218" rtl="0" eaLnBrk="1" latinLnBrk="0" hangingPunct="1">
              <a:defRPr sz="1800" kern="1200">
                <a:solidFill>
                  <a:schemeClr val="lt1"/>
                </a:solidFill>
                <a:latin typeface="+mn-lt"/>
                <a:ea typeface="+mn-ea"/>
                <a:cs typeface="+mn-cs"/>
              </a:defRPr>
            </a:lvl7pPr>
            <a:lvl8pPr marL="3262765" algn="l" defTabSz="932218" rtl="0" eaLnBrk="1" latinLnBrk="0" hangingPunct="1">
              <a:defRPr sz="1800" kern="1200">
                <a:solidFill>
                  <a:schemeClr val="lt1"/>
                </a:solidFill>
                <a:latin typeface="+mn-lt"/>
                <a:ea typeface="+mn-ea"/>
                <a:cs typeface="+mn-cs"/>
              </a:defRPr>
            </a:lvl8pPr>
            <a:lvl9pPr marL="3728876" algn="l" defTabSz="932218"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a:xfrm>
            <a:off x="5138117" y="1373026"/>
            <a:ext cx="7016473" cy="4124206"/>
          </a:xfrm>
          <a:prstGeom prst="rect">
            <a:avLst/>
          </a:prstGeom>
        </p:spPr>
        <p:txBody>
          <a:bodyPr wrap="none">
            <a:spAutoFit/>
          </a:bodyPr>
          <a:lstStyle/>
          <a:p>
            <a:pPr marL="285750" indent="-285750">
              <a:buFont typeface="Arial" panose="020B0604020202020204" pitchFamily="34" charset="0"/>
              <a:buChar char="•"/>
            </a:pPr>
            <a:r>
              <a:rPr lang="en-US" dirty="0">
                <a:solidFill>
                  <a:schemeClr val="bg1"/>
                </a:solidFill>
              </a:rPr>
              <a:t>Visual Studio Team Services (VSTS)</a:t>
            </a:r>
            <a:br>
              <a:rPr lang="en-US" dirty="0">
                <a:solidFill>
                  <a:schemeClr val="bg1"/>
                </a:solidFill>
              </a:rPr>
            </a:br>
            <a:r>
              <a:rPr lang="en-US" sz="1600" dirty="0">
                <a:solidFill>
                  <a:schemeClr val="bg1"/>
                </a:solidFill>
                <a:hlinkClick r:id="rId9"/>
              </a:rPr>
              <a:t>www.visualstudio.com/</a:t>
            </a:r>
            <a:br>
              <a:rPr lang="en-US" sz="1600" dirty="0">
                <a:solidFill>
                  <a:schemeClr val="bg1"/>
                </a:solidFill>
              </a:rPr>
            </a:br>
            <a:endParaRPr lang="en-US" dirty="0">
              <a:solidFill>
                <a:schemeClr val="bg1"/>
              </a:solidFill>
            </a:endParaRPr>
          </a:p>
          <a:p>
            <a:pPr marL="285750" lvl="0" indent="-285750">
              <a:buFont typeface="Arial" panose="020B0604020202020204" pitchFamily="34" charset="0"/>
              <a:buChar char="•"/>
            </a:pPr>
            <a:r>
              <a:rPr lang="en-US" dirty="0">
                <a:solidFill>
                  <a:srgbClr val="FFFFFF"/>
                </a:solidFill>
              </a:rPr>
              <a:t>Microsoft’s DevOps Journey</a:t>
            </a:r>
            <a:br>
              <a:rPr lang="en-US" dirty="0">
                <a:solidFill>
                  <a:srgbClr val="FFFFFF"/>
                </a:solidFill>
              </a:rPr>
            </a:br>
            <a:r>
              <a:rPr lang="en-US" sz="1600" dirty="0">
                <a:solidFill>
                  <a:srgbClr val="FFFFFF"/>
                </a:solidFill>
                <a:hlinkClick r:id="rId10"/>
              </a:rPr>
              <a:t>http://stories.visualstudio.com/devops/</a:t>
            </a:r>
            <a:br>
              <a:rPr lang="en-US" sz="1600" dirty="0">
                <a:solidFill>
                  <a:srgbClr val="FFFFFF"/>
                </a:solidFill>
              </a:rPr>
            </a:br>
            <a:endParaRPr lang="en-US" dirty="0">
              <a:solidFill>
                <a:srgbClr val="FFFFFF"/>
              </a:solidFill>
            </a:endParaRPr>
          </a:p>
          <a:p>
            <a:pPr marL="285750" lvl="0" indent="-285750">
              <a:buFont typeface="Arial" panose="020B0604020202020204" pitchFamily="34" charset="0"/>
              <a:buChar char="•"/>
            </a:pPr>
            <a:r>
              <a:rPr lang="en-US" dirty="0">
                <a:solidFill>
                  <a:srgbClr val="FFFFFF"/>
                </a:solidFill>
              </a:rPr>
              <a:t>Puppet Labs 2016 State of DevOps Report</a:t>
            </a:r>
            <a:br>
              <a:rPr lang="en-US" dirty="0">
                <a:solidFill>
                  <a:srgbClr val="FFFFFF"/>
                </a:solidFill>
              </a:rPr>
            </a:br>
            <a:r>
              <a:rPr lang="en-US" sz="1600" dirty="0">
                <a:solidFill>
                  <a:srgbClr val="FFFFFF"/>
                </a:solidFill>
                <a:hlinkClick r:id="rId11"/>
              </a:rPr>
              <a:t>https://puppet.com/resources/white-paper/2016-state-of-devops-report</a:t>
            </a:r>
            <a:br>
              <a:rPr lang="en-US" sz="1600" dirty="0">
                <a:solidFill>
                  <a:srgbClr val="FFFFFF"/>
                </a:solidFill>
              </a:rPr>
            </a:br>
            <a:endParaRPr lang="en-US" dirty="0">
              <a:solidFill>
                <a:srgbClr val="FFFFFF"/>
              </a:solidFill>
            </a:endParaRPr>
          </a:p>
          <a:p>
            <a:pPr marL="285750" indent="-285750">
              <a:buFont typeface="Arial" panose="020B0604020202020204" pitchFamily="34" charset="0"/>
              <a:buChar char="•"/>
            </a:pPr>
            <a:r>
              <a:rPr lang="en-US" dirty="0">
                <a:solidFill>
                  <a:schemeClr val="bg1"/>
                </a:solidFill>
              </a:rPr>
              <a:t>Microsoft Azure</a:t>
            </a:r>
            <a:br>
              <a:rPr lang="en-US" dirty="0">
                <a:solidFill>
                  <a:schemeClr val="bg1"/>
                </a:solidFill>
              </a:rPr>
            </a:br>
            <a:r>
              <a:rPr lang="en-US" sz="1600" dirty="0">
                <a:solidFill>
                  <a:schemeClr val="bg1"/>
                </a:solidFill>
                <a:hlinkClick r:id="rId12"/>
              </a:rPr>
              <a:t>https://azure.microsoft.com/</a:t>
            </a:r>
            <a:endParaRPr lang="en-US" sz="1600"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DevOps Self Assessment</a:t>
            </a:r>
            <a:br>
              <a:rPr lang="en-US" dirty="0">
                <a:solidFill>
                  <a:schemeClr val="bg1"/>
                </a:solidFill>
              </a:rPr>
            </a:br>
            <a:r>
              <a:rPr lang="en-US" dirty="0">
                <a:solidFill>
                  <a:schemeClr val="bg1"/>
                </a:solidFill>
                <a:hlinkClick r:id="rId13"/>
              </a:rPr>
              <a:t>http://devopsassessment.azurewebsites.net/</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5" name="Picture 4"/>
          <p:cNvPicPr>
            <a:picLocks noChangeAspect="1"/>
          </p:cNvPicPr>
          <p:nvPr/>
        </p:nvPicPr>
        <p:blipFill>
          <a:blip r:embed="rId14"/>
          <a:stretch>
            <a:fillRect/>
          </a:stretch>
        </p:blipFill>
        <p:spPr>
          <a:xfrm>
            <a:off x="493601" y="820651"/>
            <a:ext cx="3504703" cy="3504703"/>
          </a:xfrm>
          <a:prstGeom prst="rect">
            <a:avLst/>
          </a:prstGeom>
        </p:spPr>
      </p:pic>
    </p:spTree>
    <p:extLst>
      <p:ext uri="{BB962C8B-B14F-4D97-AF65-F5344CB8AC3E}">
        <p14:creationId xmlns:p14="http://schemas.microsoft.com/office/powerpoint/2010/main" val="2571171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p:tgtEl>
                                          <p:spTgt spid="15"/>
                                        </p:tgtEl>
                                        <p:attrNameLst>
                                          <p:attrName>ppt_x</p:attrName>
                                        </p:attrNameLst>
                                      </p:cBhvr>
                                      <p:tavLst>
                                        <p:tav tm="0">
                                          <p:val>
                                            <p:strVal val="#ppt_x-#ppt_w*1.125000"/>
                                          </p:val>
                                        </p:tav>
                                        <p:tav tm="100000">
                                          <p:val>
                                            <p:strVal val="#ppt_x"/>
                                          </p:val>
                                        </p:tav>
                                      </p:tavLst>
                                    </p:anim>
                                    <p:animEffect transition="in" filter="wipe(right)">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meme.am/instances/549102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973" y="1301018"/>
            <a:ext cx="4566084" cy="456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90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999059" y="1627988"/>
            <a:ext cx="11370961" cy="1633721"/>
            <a:chOff x="978694" y="1596211"/>
            <a:chExt cx="11149013" cy="1601833"/>
          </a:xfrm>
        </p:grpSpPr>
        <p:sp>
          <p:nvSpPr>
            <p:cNvPr id="8" name="Text Placeholder 4"/>
            <p:cNvSpPr txBox="1">
              <a:spLocks/>
            </p:cNvSpPr>
            <p:nvPr/>
          </p:nvSpPr>
          <p:spPr>
            <a:xfrm>
              <a:off x="1000466" y="2823198"/>
              <a:ext cx="10237787" cy="374846"/>
            </a:xfrm>
            <a:prstGeom prst="rect">
              <a:avLst/>
            </a:prstGeom>
          </p:spPr>
          <p:txBody>
            <a:bodyPr>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0"/>
                </a:spcBef>
                <a:spcAft>
                  <a:spcPts val="0"/>
                </a:spcAft>
                <a:buClrTx/>
                <a:buSzPct val="90000"/>
                <a:buFont typeface="Arial" pitchFamily="34" charset="0"/>
                <a:buNone/>
                <a:tabLst/>
                <a:defRPr/>
              </a:pPr>
              <a:endParaRPr kumimoji="0" lang="en-US" sz="2040" b="1" i="0" u="none" strike="noStrike" kern="1200" cap="none" spc="306" normalizeH="0" baseline="0" noProof="0" dirty="0">
                <a:ln>
                  <a:noFill/>
                </a:ln>
                <a:solidFill>
                  <a:schemeClr val="accent4"/>
                </a:solidFill>
                <a:effectLst/>
                <a:uLnTx/>
                <a:uFillTx/>
                <a:latin typeface="+mn-lt"/>
                <a:ea typeface="+mn-ea"/>
                <a:cs typeface="+mn-cs"/>
              </a:endParaRPr>
            </a:p>
          </p:txBody>
        </p:sp>
        <p:sp>
          <p:nvSpPr>
            <p:cNvPr id="9" name="Title 1"/>
            <p:cNvSpPr txBox="1">
              <a:spLocks/>
            </p:cNvSpPr>
            <p:nvPr/>
          </p:nvSpPr>
          <p:spPr>
            <a:xfrm>
              <a:off x="978694" y="1596211"/>
              <a:ext cx="11149013" cy="1251857"/>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9791" b="1" i="1" u="none" strike="noStrike" kern="1200" cap="none" spc="-104" normalizeH="0" baseline="0" noProof="0" dirty="0">
                  <a:ln w="3175">
                    <a:noFill/>
                  </a:ln>
                  <a:solidFill>
                    <a:srgbClr val="8A3986"/>
                  </a:solidFill>
                  <a:effectLst/>
                  <a:uLnTx/>
                  <a:uFillTx/>
                  <a:latin typeface="+mj-lt"/>
                  <a:ea typeface="+mn-ea"/>
                  <a:cs typeface="Segoe UI" pitchFamily="34" charset="0"/>
                </a:rPr>
                <a:t>01</a:t>
              </a:r>
            </a:p>
          </p:txBody>
        </p:sp>
      </p:grpSp>
      <p:sp>
        <p:nvSpPr>
          <p:cNvPr id="2" name="Rectangle 1"/>
          <p:cNvSpPr/>
          <p:nvPr/>
        </p:nvSpPr>
        <p:spPr>
          <a:xfrm>
            <a:off x="1021999" y="2911906"/>
            <a:ext cx="5360057" cy="369332"/>
          </a:xfrm>
          <a:prstGeom prst="rect">
            <a:avLst/>
          </a:prstGeom>
        </p:spPr>
        <p:txBody>
          <a:bodyPr wrap="none">
            <a:spAutoFit/>
          </a:bodyPr>
          <a:lstStyle/>
          <a:p>
            <a:r>
              <a:rPr lang="en-US" b="1" spc="306" dirty="0">
                <a:solidFill>
                  <a:schemeClr val="accent4"/>
                </a:solidFill>
              </a:rPr>
              <a:t>BEAUCRATIC DRIVEN DEVELOPMENT</a:t>
            </a:r>
            <a:endParaRPr lang="en-US" dirty="0"/>
          </a:p>
        </p:txBody>
      </p:sp>
      <p:sp>
        <p:nvSpPr>
          <p:cNvPr id="3" name="Rectangle 2"/>
          <p:cNvSpPr/>
          <p:nvPr/>
        </p:nvSpPr>
        <p:spPr>
          <a:xfrm>
            <a:off x="1021999" y="2904766"/>
            <a:ext cx="371384" cy="369332"/>
          </a:xfrm>
          <a:prstGeom prst="rect">
            <a:avLst/>
          </a:prstGeom>
        </p:spPr>
        <p:txBody>
          <a:bodyPr wrap="none">
            <a:spAutoFit/>
          </a:bodyPr>
          <a:lstStyle/>
          <a:p>
            <a:r>
              <a:rPr lang="en-US" b="1" spc="306" dirty="0">
                <a:solidFill>
                  <a:schemeClr val="accent4"/>
                </a:solidFill>
              </a:rPr>
              <a:t>B</a:t>
            </a:r>
            <a:endParaRPr lang="en-US" dirty="0"/>
          </a:p>
        </p:txBody>
      </p:sp>
      <p:sp>
        <p:nvSpPr>
          <p:cNvPr id="4" name="Rectangle 3"/>
          <p:cNvSpPr/>
          <p:nvPr/>
        </p:nvSpPr>
        <p:spPr>
          <a:xfrm>
            <a:off x="1207691" y="2904766"/>
            <a:ext cx="393826" cy="369332"/>
          </a:xfrm>
          <a:prstGeom prst="rect">
            <a:avLst/>
          </a:prstGeom>
        </p:spPr>
        <p:txBody>
          <a:bodyPr wrap="none">
            <a:spAutoFit/>
          </a:bodyPr>
          <a:lstStyle/>
          <a:p>
            <a:r>
              <a:rPr lang="en-US" b="1" spc="306" dirty="0">
                <a:solidFill>
                  <a:schemeClr val="accent4"/>
                </a:solidFill>
              </a:rPr>
              <a:t>D</a:t>
            </a:r>
            <a:endParaRPr lang="en-US" dirty="0"/>
          </a:p>
        </p:txBody>
      </p:sp>
      <p:sp>
        <p:nvSpPr>
          <p:cNvPr id="11" name="Rectangle 10"/>
          <p:cNvSpPr/>
          <p:nvPr/>
        </p:nvSpPr>
        <p:spPr>
          <a:xfrm>
            <a:off x="1426809" y="2904766"/>
            <a:ext cx="393826" cy="369332"/>
          </a:xfrm>
          <a:prstGeom prst="rect">
            <a:avLst/>
          </a:prstGeom>
        </p:spPr>
        <p:txBody>
          <a:bodyPr wrap="none">
            <a:spAutoFit/>
          </a:bodyPr>
          <a:lstStyle/>
          <a:p>
            <a:r>
              <a:rPr lang="en-US" b="1" spc="306" dirty="0">
                <a:solidFill>
                  <a:schemeClr val="accent4"/>
                </a:solidFill>
              </a:rPr>
              <a:t>D</a:t>
            </a:r>
            <a:endParaRPr lang="en-US" dirty="0"/>
          </a:p>
        </p:txBody>
      </p:sp>
    </p:spTree>
    <p:extLst>
      <p:ext uri="{BB962C8B-B14F-4D97-AF65-F5344CB8AC3E}">
        <p14:creationId xmlns:p14="http://schemas.microsoft.com/office/powerpoint/2010/main" val="223407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6311E-6 -4.49387E-7 L 0.21305 0.00182 " pathEditMode="relative" rAng="0" ptsTypes="AA">
                                      <p:cBhvr>
                                        <p:cTn id="6" dur="1000" fill="hold"/>
                                        <p:tgtEl>
                                          <p:spTgt spid="11"/>
                                        </p:tgtEl>
                                        <p:attrNameLst>
                                          <p:attrName>ppt_x</p:attrName>
                                          <p:attrName>ppt_y</p:attrName>
                                        </p:attrNameLst>
                                      </p:cBhvr>
                                      <p:rCtr x="10646" y="91"/>
                                    </p:animMotion>
                                  </p:childTnLst>
                                </p:cTn>
                              </p:par>
                              <p:par>
                                <p:cTn id="7" presetID="42" presetClass="path" presetSubtype="0" accel="50000" decel="50000" fill="hold" grpId="0" nodeType="withEffect">
                                  <p:stCondLst>
                                    <p:cond delay="0"/>
                                  </p:stCondLst>
                                  <p:childTnLst>
                                    <p:animMotion origin="layout" path="M 8.90988E-7 -4.49387E-7 L 0.13518 0.00182 " pathEditMode="relative" rAng="0" ptsTypes="AA">
                                      <p:cBhvr>
                                        <p:cTn id="8" dur="1000" fill="hold"/>
                                        <p:tgtEl>
                                          <p:spTgt spid="4"/>
                                        </p:tgtEl>
                                        <p:attrNameLst>
                                          <p:attrName>ppt_x</p:attrName>
                                          <p:attrName>ppt_y</p:attrName>
                                        </p:attrNameLst>
                                      </p:cBhvr>
                                      <p:rCtr x="6753" y="91"/>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Oval 3251"/>
          <p:cNvSpPr>
            <a:spLocks noChangeArrowheads="1"/>
          </p:cNvSpPr>
          <p:nvPr/>
        </p:nvSpPr>
        <p:spPr bwMode="auto">
          <a:xfrm>
            <a:off x="349585" y="1659950"/>
            <a:ext cx="3070674" cy="307283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4" name="Oval 3251"/>
          <p:cNvSpPr>
            <a:spLocks noChangeArrowheads="1"/>
          </p:cNvSpPr>
          <p:nvPr/>
        </p:nvSpPr>
        <p:spPr bwMode="auto">
          <a:xfrm>
            <a:off x="823938" y="2079718"/>
            <a:ext cx="2197914" cy="2199458"/>
          </a:xfrm>
          <a:prstGeom prst="ellipse">
            <a:avLst/>
          </a:prstGeom>
          <a:solidFill>
            <a:srgbClr val="DBD3CB"/>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pic>
        <p:nvPicPr>
          <p:cNvPr id="421" name="Picture 420"/>
          <p:cNvPicPr>
            <a:picLocks noChangeAspect="1"/>
          </p:cNvPicPr>
          <p:nvPr/>
        </p:nvPicPr>
        <p:blipFill>
          <a:blip r:embed="rId3"/>
          <a:stretch>
            <a:fillRect/>
          </a:stretch>
        </p:blipFill>
        <p:spPr>
          <a:xfrm>
            <a:off x="1975696" y="2424285"/>
            <a:ext cx="727185" cy="689245"/>
          </a:xfrm>
          <a:prstGeom prst="rect">
            <a:avLst/>
          </a:prstGeom>
        </p:spPr>
      </p:pic>
      <p:grpSp>
        <p:nvGrpSpPr>
          <p:cNvPr id="2" name="Group 1"/>
          <p:cNvGrpSpPr/>
          <p:nvPr/>
        </p:nvGrpSpPr>
        <p:grpSpPr>
          <a:xfrm>
            <a:off x="1199151" y="1769070"/>
            <a:ext cx="1058646" cy="2764798"/>
            <a:chOff x="8990545" y="2255922"/>
            <a:chExt cx="582031" cy="1520053"/>
          </a:xfrm>
        </p:grpSpPr>
        <p:sp>
          <p:nvSpPr>
            <p:cNvPr id="91" name="Freeform 67"/>
            <p:cNvSpPr>
              <a:spLocks/>
            </p:cNvSpPr>
            <p:nvPr/>
          </p:nvSpPr>
          <p:spPr bwMode="auto">
            <a:xfrm>
              <a:off x="9238093" y="2517795"/>
              <a:ext cx="117843" cy="127366"/>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2" name="Freeform 68"/>
            <p:cNvSpPr>
              <a:spLocks/>
            </p:cNvSpPr>
            <p:nvPr/>
          </p:nvSpPr>
          <p:spPr bwMode="auto">
            <a:xfrm>
              <a:off x="9170244" y="3716458"/>
              <a:ext cx="117843" cy="59517"/>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3" name="Freeform 69"/>
            <p:cNvSpPr>
              <a:spLocks/>
            </p:cNvSpPr>
            <p:nvPr/>
          </p:nvSpPr>
          <p:spPr bwMode="auto">
            <a:xfrm>
              <a:off x="9153580" y="3078441"/>
              <a:ext cx="151172" cy="649920"/>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4" name="Freeform 70"/>
            <p:cNvSpPr>
              <a:spLocks/>
            </p:cNvSpPr>
            <p:nvPr/>
          </p:nvSpPr>
          <p:spPr bwMode="auto">
            <a:xfrm>
              <a:off x="9285706" y="3078441"/>
              <a:ext cx="151172" cy="649920"/>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5" name="Freeform 71"/>
            <p:cNvSpPr>
              <a:spLocks/>
            </p:cNvSpPr>
            <p:nvPr/>
          </p:nvSpPr>
          <p:spPr bwMode="auto">
            <a:xfrm>
              <a:off x="9307132" y="3716458"/>
              <a:ext cx="117843" cy="59517"/>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6" name="Freeform 72"/>
            <p:cNvSpPr>
              <a:spLocks/>
            </p:cNvSpPr>
            <p:nvPr/>
          </p:nvSpPr>
          <p:spPr bwMode="auto">
            <a:xfrm>
              <a:off x="9226189" y="2532079"/>
              <a:ext cx="146411" cy="397570"/>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7" name="Freeform 73"/>
            <p:cNvSpPr>
              <a:spLocks/>
            </p:cNvSpPr>
            <p:nvPr/>
          </p:nvSpPr>
          <p:spPr bwMode="auto">
            <a:xfrm>
              <a:off x="9210715" y="2265445"/>
              <a:ext cx="185692" cy="233305"/>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8" name="Freeform 74"/>
            <p:cNvSpPr>
              <a:spLocks/>
            </p:cNvSpPr>
            <p:nvPr/>
          </p:nvSpPr>
          <p:spPr bwMode="auto">
            <a:xfrm>
              <a:off x="9177386" y="2255922"/>
              <a:ext cx="207118" cy="254731"/>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9" name="Freeform 75"/>
            <p:cNvSpPr>
              <a:spLocks/>
            </p:cNvSpPr>
            <p:nvPr/>
          </p:nvSpPr>
          <p:spPr bwMode="auto">
            <a:xfrm>
              <a:off x="9249996" y="2442804"/>
              <a:ext cx="94037" cy="113082"/>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0" name="Freeform 76"/>
            <p:cNvSpPr>
              <a:spLocks/>
            </p:cNvSpPr>
            <p:nvPr/>
          </p:nvSpPr>
          <p:spPr bwMode="auto">
            <a:xfrm>
              <a:off x="9023833" y="2546363"/>
              <a:ext cx="202356" cy="524936"/>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1" name="Freeform 77"/>
            <p:cNvSpPr>
              <a:spLocks/>
            </p:cNvSpPr>
            <p:nvPr/>
          </p:nvSpPr>
          <p:spPr bwMode="auto">
            <a:xfrm>
              <a:off x="9367839" y="2546363"/>
              <a:ext cx="204737" cy="524936"/>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3" name="Freeform 79"/>
            <p:cNvSpPr>
              <a:spLocks/>
            </p:cNvSpPr>
            <p:nvPr/>
          </p:nvSpPr>
          <p:spPr bwMode="auto">
            <a:xfrm>
              <a:off x="9499965" y="3071299"/>
              <a:ext cx="60707" cy="67849"/>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4" name="Freeform 80"/>
            <p:cNvSpPr>
              <a:spLocks/>
            </p:cNvSpPr>
            <p:nvPr/>
          </p:nvSpPr>
          <p:spPr bwMode="auto">
            <a:xfrm>
              <a:off x="9144057" y="2529698"/>
              <a:ext cx="305915" cy="532078"/>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5" name="Freeform 81"/>
            <p:cNvSpPr>
              <a:spLocks/>
            </p:cNvSpPr>
            <p:nvPr/>
          </p:nvSpPr>
          <p:spPr bwMode="auto">
            <a:xfrm>
              <a:off x="9372600" y="2347578"/>
              <a:ext cx="2381" cy="238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6" name="Freeform 82"/>
            <p:cNvSpPr>
              <a:spLocks/>
            </p:cNvSpPr>
            <p:nvPr/>
          </p:nvSpPr>
          <p:spPr bwMode="auto">
            <a:xfrm>
              <a:off x="9372600" y="23451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7" name="Freeform 83"/>
            <p:cNvSpPr>
              <a:spLocks/>
            </p:cNvSpPr>
            <p:nvPr/>
          </p:nvSpPr>
          <p:spPr bwMode="auto">
            <a:xfrm>
              <a:off x="9367839" y="2336864"/>
              <a:ext cx="238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8" name="Freeform 84"/>
            <p:cNvSpPr>
              <a:spLocks/>
            </p:cNvSpPr>
            <p:nvPr/>
          </p:nvSpPr>
          <p:spPr bwMode="auto">
            <a:xfrm>
              <a:off x="9370220" y="23404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9" name="Freeform 85"/>
            <p:cNvSpPr>
              <a:spLocks/>
            </p:cNvSpPr>
            <p:nvPr/>
          </p:nvSpPr>
          <p:spPr bwMode="auto">
            <a:xfrm>
              <a:off x="9219047" y="23368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0" name="Freeform 86"/>
            <p:cNvSpPr>
              <a:spLocks/>
            </p:cNvSpPr>
            <p:nvPr/>
          </p:nvSpPr>
          <p:spPr bwMode="auto">
            <a:xfrm>
              <a:off x="9374981" y="2349958"/>
              <a:ext cx="0" cy="238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1" name="Freeform 87"/>
            <p:cNvSpPr>
              <a:spLocks/>
            </p:cNvSpPr>
            <p:nvPr/>
          </p:nvSpPr>
          <p:spPr bwMode="auto">
            <a:xfrm>
              <a:off x="9374981" y="2354720"/>
              <a:ext cx="0" cy="238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2" name="Rectangle 88"/>
            <p:cNvSpPr>
              <a:spLocks noChangeArrowheads="1"/>
            </p:cNvSpPr>
            <p:nvPr/>
          </p:nvSpPr>
          <p:spPr bwMode="auto">
            <a:xfrm>
              <a:off x="9367839" y="2334484"/>
              <a:ext cx="1191" cy="1191"/>
            </a:xfrm>
            <a:prstGeom prst="rect">
              <a:avLst/>
            </a:prstGeom>
            <a:solidFill>
              <a:srgbClr val="FFD60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3" name="Freeform 89"/>
            <p:cNvSpPr>
              <a:spLocks/>
            </p:cNvSpPr>
            <p:nvPr/>
          </p:nvSpPr>
          <p:spPr bwMode="auto">
            <a:xfrm>
              <a:off x="9214286" y="2352339"/>
              <a:ext cx="238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4" name="Freeform 90"/>
            <p:cNvSpPr>
              <a:spLocks/>
            </p:cNvSpPr>
            <p:nvPr/>
          </p:nvSpPr>
          <p:spPr bwMode="auto">
            <a:xfrm>
              <a:off x="9216667" y="23451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5" name="Freeform 91"/>
            <p:cNvSpPr>
              <a:spLocks/>
            </p:cNvSpPr>
            <p:nvPr/>
          </p:nvSpPr>
          <p:spPr bwMode="auto">
            <a:xfrm>
              <a:off x="9219047" y="23428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6" name="Freeform 92"/>
            <p:cNvSpPr>
              <a:spLocks/>
            </p:cNvSpPr>
            <p:nvPr/>
          </p:nvSpPr>
          <p:spPr bwMode="auto">
            <a:xfrm>
              <a:off x="9216667" y="2347578"/>
              <a:ext cx="0" cy="238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7" name="Freeform 93"/>
            <p:cNvSpPr>
              <a:spLocks/>
            </p:cNvSpPr>
            <p:nvPr/>
          </p:nvSpPr>
          <p:spPr bwMode="auto">
            <a:xfrm>
              <a:off x="9201193" y="2327342"/>
              <a:ext cx="188072" cy="169027"/>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8" name="Rectangle 94"/>
            <p:cNvSpPr>
              <a:spLocks noChangeArrowheads="1"/>
            </p:cNvSpPr>
            <p:nvPr/>
          </p:nvSpPr>
          <p:spPr bwMode="auto">
            <a:xfrm>
              <a:off x="9148818" y="3061776"/>
              <a:ext cx="292821" cy="1904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9" name="Rectangle 95"/>
            <p:cNvSpPr>
              <a:spLocks noChangeArrowheads="1"/>
            </p:cNvSpPr>
            <p:nvPr/>
          </p:nvSpPr>
          <p:spPr bwMode="auto">
            <a:xfrm>
              <a:off x="9269041" y="3061776"/>
              <a:ext cx="52375" cy="1904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0" name="Oval 96"/>
            <p:cNvSpPr>
              <a:spLocks noChangeArrowheads="1"/>
            </p:cNvSpPr>
            <p:nvPr/>
          </p:nvSpPr>
          <p:spPr bwMode="auto">
            <a:xfrm>
              <a:off x="9290467" y="2573741"/>
              <a:ext cx="9523" cy="9523"/>
            </a:xfrm>
            <a:prstGeom prst="ellipse">
              <a:avLst/>
            </a:pr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1" name="Oval 97"/>
            <p:cNvSpPr>
              <a:spLocks noChangeArrowheads="1"/>
            </p:cNvSpPr>
            <p:nvPr/>
          </p:nvSpPr>
          <p:spPr bwMode="auto">
            <a:xfrm>
              <a:off x="9290467" y="2607070"/>
              <a:ext cx="9523" cy="7142"/>
            </a:xfrm>
            <a:prstGeom prst="ellipse">
              <a:avLst/>
            </a:pr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14" name="Freeform 79"/>
            <p:cNvSpPr>
              <a:spLocks/>
            </p:cNvSpPr>
            <p:nvPr/>
          </p:nvSpPr>
          <p:spPr bwMode="auto">
            <a:xfrm>
              <a:off x="8990545" y="3069373"/>
              <a:ext cx="60707" cy="67849"/>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54" name="Oval 3251"/>
          <p:cNvSpPr>
            <a:spLocks noChangeArrowheads="1"/>
          </p:cNvSpPr>
          <p:nvPr/>
        </p:nvSpPr>
        <p:spPr bwMode="auto">
          <a:xfrm>
            <a:off x="3270398" y="1589050"/>
            <a:ext cx="3070674" cy="3072831"/>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dirty="0">
              <a:solidFill>
                <a:srgbClr val="505050"/>
              </a:solidFill>
            </a:endParaRPr>
          </a:p>
        </p:txBody>
      </p:sp>
      <p:sp>
        <p:nvSpPr>
          <p:cNvPr id="141" name="Oval 3316"/>
          <p:cNvSpPr>
            <a:spLocks noChangeArrowheads="1"/>
          </p:cNvSpPr>
          <p:nvPr/>
        </p:nvSpPr>
        <p:spPr bwMode="auto">
          <a:xfrm>
            <a:off x="3704355" y="2026745"/>
            <a:ext cx="2197914" cy="2199458"/>
          </a:xfrm>
          <a:prstGeom prst="ellipse">
            <a:avLst/>
          </a:prstGeom>
          <a:solidFill>
            <a:srgbClr val="DBD3C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pic>
        <p:nvPicPr>
          <p:cNvPr id="142" name="Picture 141"/>
          <p:cNvPicPr>
            <a:picLocks noChangeAspect="1"/>
          </p:cNvPicPr>
          <p:nvPr/>
        </p:nvPicPr>
        <p:blipFill rotWithShape="1">
          <a:blip r:embed="rId4"/>
          <a:srcRect b="39676"/>
          <a:stretch/>
        </p:blipFill>
        <p:spPr>
          <a:xfrm>
            <a:off x="3668254" y="1591488"/>
            <a:ext cx="1943368" cy="2098285"/>
          </a:xfrm>
          <a:prstGeom prst="rect">
            <a:avLst/>
          </a:prstGeom>
        </p:spPr>
      </p:pic>
      <p:sp>
        <p:nvSpPr>
          <p:cNvPr id="455" name="Oval 3251"/>
          <p:cNvSpPr>
            <a:spLocks noChangeArrowheads="1"/>
          </p:cNvSpPr>
          <p:nvPr/>
        </p:nvSpPr>
        <p:spPr bwMode="auto">
          <a:xfrm>
            <a:off x="6089944" y="1665414"/>
            <a:ext cx="3070674" cy="307283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17" name="Oval 3316"/>
          <p:cNvSpPr>
            <a:spLocks noChangeArrowheads="1"/>
          </p:cNvSpPr>
          <p:nvPr/>
        </p:nvSpPr>
        <p:spPr bwMode="auto">
          <a:xfrm>
            <a:off x="6528747" y="2105627"/>
            <a:ext cx="2197914" cy="2199458"/>
          </a:xfrm>
          <a:prstGeom prst="ellipse">
            <a:avLst/>
          </a:prstGeom>
          <a:solidFill>
            <a:srgbClr val="DBD3C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pic>
        <p:nvPicPr>
          <p:cNvPr id="447" name="Picture 446"/>
          <p:cNvPicPr>
            <a:picLocks noChangeAspect="1"/>
          </p:cNvPicPr>
          <p:nvPr/>
        </p:nvPicPr>
        <p:blipFill>
          <a:blip r:embed="rId5"/>
          <a:stretch>
            <a:fillRect/>
          </a:stretch>
        </p:blipFill>
        <p:spPr>
          <a:xfrm>
            <a:off x="6826385" y="2087321"/>
            <a:ext cx="755881" cy="989512"/>
          </a:xfrm>
          <a:prstGeom prst="rect">
            <a:avLst/>
          </a:prstGeom>
        </p:spPr>
      </p:pic>
      <p:pic>
        <p:nvPicPr>
          <p:cNvPr id="420" name="Picture 419"/>
          <p:cNvPicPr>
            <a:picLocks noChangeAspect="1"/>
          </p:cNvPicPr>
          <p:nvPr/>
        </p:nvPicPr>
        <p:blipFill rotWithShape="1">
          <a:blip r:embed="rId6"/>
          <a:srcRect l="20184" t="-1439" r="-2729" b="33470"/>
          <a:stretch/>
        </p:blipFill>
        <p:spPr>
          <a:xfrm>
            <a:off x="7178832" y="1888896"/>
            <a:ext cx="1065217" cy="2072609"/>
          </a:xfrm>
          <a:prstGeom prst="rect">
            <a:avLst/>
          </a:prstGeom>
        </p:spPr>
      </p:pic>
      <p:sp>
        <p:nvSpPr>
          <p:cNvPr id="419" name="Freeform 3430"/>
          <p:cNvSpPr>
            <a:spLocks/>
          </p:cNvSpPr>
          <p:nvPr/>
        </p:nvSpPr>
        <p:spPr bwMode="auto">
          <a:xfrm flipH="1">
            <a:off x="6528747" y="3049675"/>
            <a:ext cx="2051179" cy="1273716"/>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a:extLst/>
        </p:spPr>
        <p:txBody>
          <a:bodyPr vert="horz" wrap="square" lIns="91440" tIns="45720" rIns="91440" bIns="126000" numCol="1" anchor="b" anchorCtr="0" compatLnSpc="1">
            <a:prstTxWarp prst="textNoShape">
              <a:avLst/>
            </a:prstTxWarp>
          </a:bodyPr>
          <a:lstStyle/>
          <a:p>
            <a:pPr algn="ctr" defTabSz="1088105">
              <a:defRPr/>
            </a:pPr>
            <a:r>
              <a:rPr lang="en-US" sz="2000" kern="0" dirty="0">
                <a:solidFill>
                  <a:srgbClr val="FFFFFF"/>
                </a:solidFill>
                <a:latin typeface="Segoe UI Light"/>
              </a:rPr>
              <a:t>Test</a:t>
            </a:r>
          </a:p>
        </p:txBody>
      </p:sp>
      <p:sp>
        <p:nvSpPr>
          <p:cNvPr id="456" name="Oval 3251"/>
          <p:cNvSpPr>
            <a:spLocks noChangeArrowheads="1"/>
          </p:cNvSpPr>
          <p:nvPr/>
        </p:nvSpPr>
        <p:spPr bwMode="auto">
          <a:xfrm>
            <a:off x="8976058" y="1668940"/>
            <a:ext cx="3070674" cy="3072831"/>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dirty="0">
              <a:solidFill>
                <a:srgbClr val="505050"/>
              </a:solidFill>
            </a:endParaRPr>
          </a:p>
        </p:txBody>
      </p:sp>
      <p:sp>
        <p:nvSpPr>
          <p:cNvPr id="29" name="Oval 3316"/>
          <p:cNvSpPr>
            <a:spLocks noChangeArrowheads="1"/>
          </p:cNvSpPr>
          <p:nvPr/>
        </p:nvSpPr>
        <p:spPr bwMode="auto">
          <a:xfrm>
            <a:off x="9422334" y="2115814"/>
            <a:ext cx="2197914" cy="2199459"/>
          </a:xfrm>
          <a:prstGeom prst="ellipse">
            <a:avLst/>
          </a:prstGeom>
          <a:solidFill>
            <a:srgbClr val="DBD3C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pic>
        <p:nvPicPr>
          <p:cNvPr id="30" name="Picture 29"/>
          <p:cNvPicPr>
            <a:picLocks noChangeAspect="1"/>
          </p:cNvPicPr>
          <p:nvPr/>
        </p:nvPicPr>
        <p:blipFill rotWithShape="1">
          <a:blip r:embed="rId7"/>
          <a:srcRect b="26623"/>
          <a:stretch/>
        </p:blipFill>
        <p:spPr>
          <a:xfrm flipH="1">
            <a:off x="9685053" y="1869483"/>
            <a:ext cx="1416809" cy="2043369"/>
          </a:xfrm>
          <a:prstGeom prst="rect">
            <a:avLst/>
          </a:prstGeom>
        </p:spPr>
      </p:pic>
      <p:sp>
        <p:nvSpPr>
          <p:cNvPr id="197" name="Freeform 3430"/>
          <p:cNvSpPr>
            <a:spLocks/>
          </p:cNvSpPr>
          <p:nvPr/>
        </p:nvSpPr>
        <p:spPr bwMode="auto">
          <a:xfrm>
            <a:off x="9569069" y="3045659"/>
            <a:ext cx="2051179" cy="1273716"/>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5C2D91"/>
          </a:solidFill>
          <a:ln>
            <a:noFill/>
          </a:ln>
          <a:extLst/>
        </p:spPr>
        <p:txBody>
          <a:bodyPr vert="horz" wrap="square" lIns="91440" tIns="45720" rIns="91440" bIns="126000" numCol="1" anchor="b" anchorCtr="0" compatLnSpc="1">
            <a:prstTxWarp prst="textNoShape">
              <a:avLst/>
            </a:prstTxWarp>
          </a:bodyPr>
          <a:lstStyle/>
          <a:p>
            <a:pPr algn="ctr" defTabSz="1088105">
              <a:defRPr/>
            </a:pPr>
            <a:r>
              <a:rPr lang="en-US" sz="2000" kern="0" dirty="0">
                <a:solidFill>
                  <a:srgbClr val="FFFFFF"/>
                </a:solidFill>
                <a:latin typeface="Segoe UI Light"/>
              </a:rPr>
              <a:t>Ops</a:t>
            </a:r>
          </a:p>
        </p:txBody>
      </p:sp>
      <p:sp>
        <p:nvSpPr>
          <p:cNvPr id="457" name="Freeform 3430"/>
          <p:cNvSpPr>
            <a:spLocks/>
          </p:cNvSpPr>
          <p:nvPr/>
        </p:nvSpPr>
        <p:spPr bwMode="auto">
          <a:xfrm>
            <a:off x="3863034" y="3005460"/>
            <a:ext cx="2051179" cy="1273716"/>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7030A0"/>
          </a:solidFill>
          <a:ln>
            <a:noFill/>
          </a:ln>
          <a:extLst/>
        </p:spPr>
        <p:txBody>
          <a:bodyPr vert="horz" wrap="square" lIns="91440" tIns="45720" rIns="91440" bIns="126000" numCol="1" anchor="b" anchorCtr="0" compatLnSpc="1">
            <a:prstTxWarp prst="textNoShape">
              <a:avLst/>
            </a:prstTxWarp>
          </a:bodyPr>
          <a:lstStyle/>
          <a:p>
            <a:pPr algn="ctr" defTabSz="1088105">
              <a:defRPr/>
            </a:pPr>
            <a:r>
              <a:rPr lang="en-US" sz="2000" kern="0" dirty="0">
                <a:solidFill>
                  <a:srgbClr val="FFFFFF"/>
                </a:solidFill>
                <a:latin typeface="Segoe UI Light"/>
              </a:rPr>
              <a:t>Dev</a:t>
            </a:r>
          </a:p>
        </p:txBody>
      </p:sp>
      <p:sp>
        <p:nvSpPr>
          <p:cNvPr id="6" name="Rectangle 5"/>
          <p:cNvSpPr/>
          <p:nvPr/>
        </p:nvSpPr>
        <p:spPr>
          <a:xfrm>
            <a:off x="1363998" y="4279176"/>
            <a:ext cx="808371" cy="310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Freeform 3429"/>
          <p:cNvSpPr>
            <a:spLocks/>
          </p:cNvSpPr>
          <p:nvPr/>
        </p:nvSpPr>
        <p:spPr bwMode="auto">
          <a:xfrm>
            <a:off x="819279" y="3178033"/>
            <a:ext cx="2167023" cy="1163056"/>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002060"/>
          </a:solidFill>
          <a:ln>
            <a:noFill/>
          </a:ln>
          <a:extLst/>
        </p:spPr>
        <p:txBody>
          <a:bodyPr vert="horz" wrap="square" lIns="91440" tIns="45720" rIns="91440" bIns="0" numCol="1" anchor="ctr" anchorCtr="0" compatLnSpc="1">
            <a:prstTxWarp prst="textNoShape">
              <a:avLst/>
            </a:prstTxWarp>
          </a:bodyPr>
          <a:lstStyle/>
          <a:p>
            <a:pPr algn="ctr" defTabSz="1088105">
              <a:lnSpc>
                <a:spcPct val="130000"/>
              </a:lnSpc>
              <a:defRPr/>
            </a:pPr>
            <a:r>
              <a:rPr lang="en-US" sz="2000" kern="0" dirty="0">
                <a:solidFill>
                  <a:srgbClr val="FFFFFF"/>
                </a:solidFill>
                <a:latin typeface="Segoe UI Light"/>
              </a:rPr>
              <a:t>PM</a:t>
            </a:r>
          </a:p>
        </p:txBody>
      </p:sp>
      <p:pic>
        <p:nvPicPr>
          <p:cNvPr id="458" name="Picture 457"/>
          <p:cNvPicPr>
            <a:picLocks noChangeAspect="1"/>
          </p:cNvPicPr>
          <p:nvPr/>
        </p:nvPicPr>
        <p:blipFill>
          <a:blip r:embed="rId8"/>
          <a:stretch>
            <a:fillRect/>
          </a:stretch>
        </p:blipFill>
        <p:spPr>
          <a:xfrm>
            <a:off x="2740525" y="3060218"/>
            <a:ext cx="1233357" cy="656041"/>
          </a:xfrm>
          <a:prstGeom prst="rect">
            <a:avLst/>
          </a:prstGeom>
        </p:spPr>
      </p:pic>
      <p:pic>
        <p:nvPicPr>
          <p:cNvPr id="459" name="Picture 458"/>
          <p:cNvPicPr>
            <a:picLocks noChangeAspect="1"/>
          </p:cNvPicPr>
          <p:nvPr/>
        </p:nvPicPr>
        <p:blipFill>
          <a:blip r:embed="rId8"/>
          <a:stretch>
            <a:fillRect/>
          </a:stretch>
        </p:blipFill>
        <p:spPr>
          <a:xfrm>
            <a:off x="5644457" y="3001934"/>
            <a:ext cx="1233357" cy="656041"/>
          </a:xfrm>
          <a:prstGeom prst="rect">
            <a:avLst/>
          </a:prstGeom>
        </p:spPr>
      </p:pic>
      <p:pic>
        <p:nvPicPr>
          <p:cNvPr id="460" name="Picture 459"/>
          <p:cNvPicPr>
            <a:picLocks noChangeAspect="1"/>
          </p:cNvPicPr>
          <p:nvPr/>
        </p:nvPicPr>
        <p:blipFill>
          <a:blip r:embed="rId8"/>
          <a:stretch>
            <a:fillRect/>
          </a:stretch>
        </p:blipFill>
        <p:spPr>
          <a:xfrm>
            <a:off x="8502867" y="3112046"/>
            <a:ext cx="1233357" cy="656041"/>
          </a:xfrm>
          <a:prstGeom prst="rect">
            <a:avLst/>
          </a:prstGeom>
        </p:spPr>
      </p:pic>
      <p:grpSp>
        <p:nvGrpSpPr>
          <p:cNvPr id="527" name="Group 526"/>
          <p:cNvGrpSpPr/>
          <p:nvPr/>
        </p:nvGrpSpPr>
        <p:grpSpPr>
          <a:xfrm>
            <a:off x="4917417" y="4390935"/>
            <a:ext cx="2173790" cy="1736093"/>
            <a:chOff x="8860829" y="4509886"/>
            <a:chExt cx="2174098" cy="1736339"/>
          </a:xfrm>
        </p:grpSpPr>
        <p:sp>
          <p:nvSpPr>
            <p:cNvPr id="528" name="Oval 527"/>
            <p:cNvSpPr/>
            <p:nvPr/>
          </p:nvSpPr>
          <p:spPr bwMode="auto">
            <a:xfrm>
              <a:off x="8860829" y="5970914"/>
              <a:ext cx="2174098" cy="275311"/>
            </a:xfrm>
            <a:prstGeom prst="ellipse">
              <a:avLst/>
            </a:prstGeom>
            <a:solidFill>
              <a:srgbClr val="FFFFF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9" name="Group 528"/>
            <p:cNvGrpSpPr/>
            <p:nvPr/>
          </p:nvGrpSpPr>
          <p:grpSpPr>
            <a:xfrm rot="2001771">
              <a:off x="9266604" y="4509886"/>
              <a:ext cx="1453360" cy="1618491"/>
              <a:chOff x="8504238" y="4584705"/>
              <a:chExt cx="1236752" cy="1377271"/>
            </a:xfrm>
          </p:grpSpPr>
          <p:sp>
            <p:nvSpPr>
              <p:cNvPr id="530" name="Oval 529"/>
              <p:cNvSpPr/>
              <p:nvPr/>
            </p:nvSpPr>
            <p:spPr bwMode="auto">
              <a:xfrm>
                <a:off x="8504238" y="4725224"/>
                <a:ext cx="1236752" cy="1236752"/>
              </a:xfrm>
              <a:prstGeom prst="ellipse">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1" name="Oval 530"/>
              <p:cNvSpPr/>
              <p:nvPr/>
            </p:nvSpPr>
            <p:spPr bwMode="auto">
              <a:xfrm>
                <a:off x="8618558" y="5282139"/>
                <a:ext cx="504056" cy="504056"/>
              </a:xfrm>
              <a:prstGeom prst="ellipse">
                <a:avLst/>
              </a:prstGeom>
              <a:solidFill>
                <a:srgbClr val="50505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2" name="Group 531"/>
              <p:cNvGrpSpPr/>
              <p:nvPr/>
            </p:nvGrpSpPr>
            <p:grpSpPr>
              <a:xfrm>
                <a:off x="8952456" y="4584705"/>
                <a:ext cx="340316" cy="220585"/>
                <a:chOff x="8964163" y="4017555"/>
                <a:chExt cx="340316" cy="366035"/>
              </a:xfrm>
            </p:grpSpPr>
            <p:sp>
              <p:nvSpPr>
                <p:cNvPr id="533" name="Freeform 532"/>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rgbClr val="505050">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4" name="Oval 533"/>
                <p:cNvSpPr/>
                <p:nvPr/>
              </p:nvSpPr>
              <p:spPr bwMode="auto">
                <a:xfrm>
                  <a:off x="8964163" y="4017555"/>
                  <a:ext cx="340316" cy="82493"/>
                </a:xfrm>
                <a:prstGeom prst="ellipse">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35" name="Freeform 534"/>
          <p:cNvSpPr/>
          <p:nvPr/>
        </p:nvSpPr>
        <p:spPr bwMode="auto">
          <a:xfrm rot="1768747">
            <a:off x="6331419" y="3965227"/>
            <a:ext cx="304379" cy="54127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cap="flat" cmpd="sng" algn="ctr">
            <a:solidFill>
              <a:srgbClr val="505050"/>
            </a:solid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6" name="Freeform 87"/>
          <p:cNvSpPr>
            <a:spLocks noChangeAspect="1" noEditPoints="1"/>
          </p:cNvSpPr>
          <p:nvPr/>
        </p:nvSpPr>
        <p:spPr bwMode="auto">
          <a:xfrm>
            <a:off x="6319274" y="3741434"/>
            <a:ext cx="423676" cy="40796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7" name="Explosion 1 536"/>
          <p:cNvSpPr/>
          <p:nvPr/>
        </p:nvSpPr>
        <p:spPr bwMode="auto">
          <a:xfrm>
            <a:off x="4492644" y="2543653"/>
            <a:ext cx="3671887" cy="3671887"/>
          </a:xfrm>
          <a:prstGeom prst="irregularSeal1">
            <a:avLst/>
          </a:prstGeom>
          <a:solidFill>
            <a:srgbClr val="FFF1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8" name="Explosion 1 537"/>
          <p:cNvSpPr/>
          <p:nvPr/>
        </p:nvSpPr>
        <p:spPr bwMode="auto">
          <a:xfrm rot="9900000">
            <a:off x="4945524" y="2926665"/>
            <a:ext cx="2700108" cy="2700108"/>
          </a:xfrm>
          <a:prstGeom prst="irregularSeal1">
            <a:avLst/>
          </a:prstGeom>
          <a:solidFill>
            <a:srgbClr val="FFB900">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Explosion 1 538"/>
          <p:cNvSpPr/>
          <p:nvPr/>
        </p:nvSpPr>
        <p:spPr bwMode="auto">
          <a:xfrm rot="5400000">
            <a:off x="5475147" y="3424153"/>
            <a:ext cx="1916626" cy="1916626"/>
          </a:xfrm>
          <a:prstGeom prst="irregularSeal1">
            <a:avLst/>
          </a:prstGeom>
          <a:solidFill>
            <a:srgbClr val="DC3C00">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15"/>
          <p:cNvSpPr txBox="1">
            <a:spLocks/>
          </p:cNvSpPr>
          <p:nvPr/>
        </p:nvSpPr>
        <p:spPr>
          <a:xfrm>
            <a:off x="1" y="256902"/>
            <a:ext cx="12436474" cy="996792"/>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r>
              <a:rPr lang="en-US" sz="2448" spc="306" dirty="0">
                <a:solidFill>
                  <a:srgbClr val="635D59"/>
                </a:solidFill>
                <a:latin typeface="Segoe UI"/>
              </a:rPr>
              <a:t>TRADITIONAL DEVELOPMENT</a:t>
            </a:r>
          </a:p>
        </p:txBody>
      </p:sp>
    </p:spTree>
    <p:extLst>
      <p:ext uri="{BB962C8B-B14F-4D97-AF65-F5344CB8AC3E}">
        <p14:creationId xmlns:p14="http://schemas.microsoft.com/office/powerpoint/2010/main" val="406098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51"/>
                                        </p:tgtEl>
                                        <p:attrNameLst>
                                          <p:attrName>style.visibility</p:attrName>
                                        </p:attrNameLst>
                                      </p:cBhvr>
                                      <p:to>
                                        <p:strVal val="visible"/>
                                      </p:to>
                                    </p:set>
                                    <p:anim calcmode="lin" valueType="num">
                                      <p:cBhvr>
                                        <p:cTn id="7" dur="500" fill="hold"/>
                                        <p:tgtEl>
                                          <p:spTgt spid="451"/>
                                        </p:tgtEl>
                                        <p:attrNameLst>
                                          <p:attrName>ppt_w</p:attrName>
                                        </p:attrNameLst>
                                      </p:cBhvr>
                                      <p:tavLst>
                                        <p:tav tm="0">
                                          <p:val>
                                            <p:fltVal val="0"/>
                                          </p:val>
                                        </p:tav>
                                        <p:tav tm="100000">
                                          <p:val>
                                            <p:strVal val="#ppt_w"/>
                                          </p:val>
                                        </p:tav>
                                      </p:tavLst>
                                    </p:anim>
                                    <p:anim calcmode="lin" valueType="num">
                                      <p:cBhvr>
                                        <p:cTn id="8" dur="500" fill="hold"/>
                                        <p:tgtEl>
                                          <p:spTgt spid="451"/>
                                        </p:tgtEl>
                                        <p:attrNameLst>
                                          <p:attrName>ppt_h</p:attrName>
                                        </p:attrNameLst>
                                      </p:cBhvr>
                                      <p:tavLst>
                                        <p:tav tm="0">
                                          <p:val>
                                            <p:fltVal val="0"/>
                                          </p:val>
                                        </p:tav>
                                        <p:tav tm="100000">
                                          <p:val>
                                            <p:strVal val="#ppt_h"/>
                                          </p:val>
                                        </p:tav>
                                      </p:tavLst>
                                    </p:anim>
                                    <p:animEffect transition="in" filter="fade">
                                      <p:cBhvr>
                                        <p:cTn id="9" dur="500"/>
                                        <p:tgtEl>
                                          <p:spTgt spid="45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421"/>
                                        </p:tgtEl>
                                        <p:attrNameLst>
                                          <p:attrName>style.visibility</p:attrName>
                                        </p:attrNameLst>
                                      </p:cBhvr>
                                      <p:to>
                                        <p:strVal val="visible"/>
                                      </p:to>
                                    </p:set>
                                    <p:anim calcmode="lin" valueType="num">
                                      <p:cBhvr>
                                        <p:cTn id="17" dur="500" fill="hold"/>
                                        <p:tgtEl>
                                          <p:spTgt spid="421"/>
                                        </p:tgtEl>
                                        <p:attrNameLst>
                                          <p:attrName>ppt_w</p:attrName>
                                        </p:attrNameLst>
                                      </p:cBhvr>
                                      <p:tavLst>
                                        <p:tav tm="0">
                                          <p:val>
                                            <p:fltVal val="0"/>
                                          </p:val>
                                        </p:tav>
                                        <p:tav tm="100000">
                                          <p:val>
                                            <p:strVal val="#ppt_w"/>
                                          </p:val>
                                        </p:tav>
                                      </p:tavLst>
                                    </p:anim>
                                    <p:anim calcmode="lin" valueType="num">
                                      <p:cBhvr>
                                        <p:cTn id="18" dur="500" fill="hold"/>
                                        <p:tgtEl>
                                          <p:spTgt spid="421"/>
                                        </p:tgtEl>
                                        <p:attrNameLst>
                                          <p:attrName>ppt_h</p:attrName>
                                        </p:attrNameLst>
                                      </p:cBhvr>
                                      <p:tavLst>
                                        <p:tav tm="0">
                                          <p:val>
                                            <p:fltVal val="0"/>
                                          </p:val>
                                        </p:tav>
                                        <p:tav tm="100000">
                                          <p:val>
                                            <p:strVal val="#ppt_h"/>
                                          </p:val>
                                        </p:tav>
                                      </p:tavLst>
                                    </p:anim>
                                    <p:animEffect transition="in" filter="fade">
                                      <p:cBhvr>
                                        <p:cTn id="19" dur="500"/>
                                        <p:tgtEl>
                                          <p:spTgt spid="421"/>
                                        </p:tgtEl>
                                      </p:cBhvr>
                                    </p:animEffect>
                                  </p:childTnLst>
                                </p:cTn>
                              </p:par>
                              <p:par>
                                <p:cTn id="20" presetID="53" presetClass="entr" presetSubtype="16"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54"/>
                                        </p:tgtEl>
                                        <p:attrNameLst>
                                          <p:attrName>style.visibility</p:attrName>
                                        </p:attrNameLst>
                                      </p:cBhvr>
                                      <p:to>
                                        <p:strVal val="visible"/>
                                      </p:to>
                                    </p:set>
                                    <p:anim calcmode="lin" valueType="num">
                                      <p:cBhvr>
                                        <p:cTn id="32" dur="500" fill="hold"/>
                                        <p:tgtEl>
                                          <p:spTgt spid="454"/>
                                        </p:tgtEl>
                                        <p:attrNameLst>
                                          <p:attrName>ppt_w</p:attrName>
                                        </p:attrNameLst>
                                      </p:cBhvr>
                                      <p:tavLst>
                                        <p:tav tm="0">
                                          <p:val>
                                            <p:fltVal val="0"/>
                                          </p:val>
                                        </p:tav>
                                        <p:tav tm="100000">
                                          <p:val>
                                            <p:strVal val="#ppt_w"/>
                                          </p:val>
                                        </p:tav>
                                      </p:tavLst>
                                    </p:anim>
                                    <p:anim calcmode="lin" valueType="num">
                                      <p:cBhvr>
                                        <p:cTn id="33" dur="500" fill="hold"/>
                                        <p:tgtEl>
                                          <p:spTgt spid="454"/>
                                        </p:tgtEl>
                                        <p:attrNameLst>
                                          <p:attrName>ppt_h</p:attrName>
                                        </p:attrNameLst>
                                      </p:cBhvr>
                                      <p:tavLst>
                                        <p:tav tm="0">
                                          <p:val>
                                            <p:fltVal val="0"/>
                                          </p:val>
                                        </p:tav>
                                        <p:tav tm="100000">
                                          <p:val>
                                            <p:strVal val="#ppt_h"/>
                                          </p:val>
                                        </p:tav>
                                      </p:tavLst>
                                    </p:anim>
                                    <p:animEffect transition="in" filter="fade">
                                      <p:cBhvr>
                                        <p:cTn id="34" dur="500"/>
                                        <p:tgtEl>
                                          <p:spTgt spid="45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1"/>
                                        </p:tgtEl>
                                        <p:attrNameLst>
                                          <p:attrName>style.visibility</p:attrName>
                                        </p:attrNameLst>
                                      </p:cBhvr>
                                      <p:to>
                                        <p:strVal val="visible"/>
                                      </p:to>
                                    </p:set>
                                    <p:anim calcmode="lin" valueType="num">
                                      <p:cBhvr>
                                        <p:cTn id="37" dur="500" fill="hold"/>
                                        <p:tgtEl>
                                          <p:spTgt spid="141"/>
                                        </p:tgtEl>
                                        <p:attrNameLst>
                                          <p:attrName>ppt_w</p:attrName>
                                        </p:attrNameLst>
                                      </p:cBhvr>
                                      <p:tavLst>
                                        <p:tav tm="0">
                                          <p:val>
                                            <p:fltVal val="0"/>
                                          </p:val>
                                        </p:tav>
                                        <p:tav tm="100000">
                                          <p:val>
                                            <p:strVal val="#ppt_w"/>
                                          </p:val>
                                        </p:tav>
                                      </p:tavLst>
                                    </p:anim>
                                    <p:anim calcmode="lin" valueType="num">
                                      <p:cBhvr>
                                        <p:cTn id="38" dur="500" fill="hold"/>
                                        <p:tgtEl>
                                          <p:spTgt spid="141"/>
                                        </p:tgtEl>
                                        <p:attrNameLst>
                                          <p:attrName>ppt_h</p:attrName>
                                        </p:attrNameLst>
                                      </p:cBhvr>
                                      <p:tavLst>
                                        <p:tav tm="0">
                                          <p:val>
                                            <p:fltVal val="0"/>
                                          </p:val>
                                        </p:tav>
                                        <p:tav tm="100000">
                                          <p:val>
                                            <p:strVal val="#ppt_h"/>
                                          </p:val>
                                        </p:tav>
                                      </p:tavLst>
                                    </p:anim>
                                    <p:animEffect transition="in" filter="fade">
                                      <p:cBhvr>
                                        <p:cTn id="39" dur="500"/>
                                        <p:tgtEl>
                                          <p:spTgt spid="141"/>
                                        </p:tgtEl>
                                      </p:cBhvr>
                                    </p:animEffect>
                                  </p:childTnLst>
                                </p:cTn>
                              </p:par>
                              <p:par>
                                <p:cTn id="40" presetID="53" presetClass="entr" presetSubtype="16" fill="hold" nodeType="withEffect">
                                  <p:stCondLst>
                                    <p:cond delay="0"/>
                                  </p:stCondLst>
                                  <p:childTnLst>
                                    <p:set>
                                      <p:cBhvr>
                                        <p:cTn id="41" dur="1" fill="hold">
                                          <p:stCondLst>
                                            <p:cond delay="0"/>
                                          </p:stCondLst>
                                        </p:cTn>
                                        <p:tgtEl>
                                          <p:spTgt spid="142"/>
                                        </p:tgtEl>
                                        <p:attrNameLst>
                                          <p:attrName>style.visibility</p:attrName>
                                        </p:attrNameLst>
                                      </p:cBhvr>
                                      <p:to>
                                        <p:strVal val="visible"/>
                                      </p:to>
                                    </p:set>
                                    <p:anim calcmode="lin" valueType="num">
                                      <p:cBhvr>
                                        <p:cTn id="42" dur="500" fill="hold"/>
                                        <p:tgtEl>
                                          <p:spTgt spid="142"/>
                                        </p:tgtEl>
                                        <p:attrNameLst>
                                          <p:attrName>ppt_w</p:attrName>
                                        </p:attrNameLst>
                                      </p:cBhvr>
                                      <p:tavLst>
                                        <p:tav tm="0">
                                          <p:val>
                                            <p:fltVal val="0"/>
                                          </p:val>
                                        </p:tav>
                                        <p:tav tm="100000">
                                          <p:val>
                                            <p:strVal val="#ppt_w"/>
                                          </p:val>
                                        </p:tav>
                                      </p:tavLst>
                                    </p:anim>
                                    <p:anim calcmode="lin" valueType="num">
                                      <p:cBhvr>
                                        <p:cTn id="43" dur="500" fill="hold"/>
                                        <p:tgtEl>
                                          <p:spTgt spid="142"/>
                                        </p:tgtEl>
                                        <p:attrNameLst>
                                          <p:attrName>ppt_h</p:attrName>
                                        </p:attrNameLst>
                                      </p:cBhvr>
                                      <p:tavLst>
                                        <p:tav tm="0">
                                          <p:val>
                                            <p:fltVal val="0"/>
                                          </p:val>
                                        </p:tav>
                                        <p:tav tm="100000">
                                          <p:val>
                                            <p:strVal val="#ppt_h"/>
                                          </p:val>
                                        </p:tav>
                                      </p:tavLst>
                                    </p:anim>
                                    <p:animEffect transition="in" filter="fade">
                                      <p:cBhvr>
                                        <p:cTn id="44" dur="500"/>
                                        <p:tgtEl>
                                          <p:spTgt spid="14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55"/>
                                        </p:tgtEl>
                                        <p:attrNameLst>
                                          <p:attrName>style.visibility</p:attrName>
                                        </p:attrNameLst>
                                      </p:cBhvr>
                                      <p:to>
                                        <p:strVal val="visible"/>
                                      </p:to>
                                    </p:set>
                                    <p:anim calcmode="lin" valueType="num">
                                      <p:cBhvr>
                                        <p:cTn id="47" dur="500" fill="hold"/>
                                        <p:tgtEl>
                                          <p:spTgt spid="455"/>
                                        </p:tgtEl>
                                        <p:attrNameLst>
                                          <p:attrName>ppt_w</p:attrName>
                                        </p:attrNameLst>
                                      </p:cBhvr>
                                      <p:tavLst>
                                        <p:tav tm="0">
                                          <p:val>
                                            <p:fltVal val="0"/>
                                          </p:val>
                                        </p:tav>
                                        <p:tav tm="100000">
                                          <p:val>
                                            <p:strVal val="#ppt_w"/>
                                          </p:val>
                                        </p:tav>
                                      </p:tavLst>
                                    </p:anim>
                                    <p:anim calcmode="lin" valueType="num">
                                      <p:cBhvr>
                                        <p:cTn id="48" dur="500" fill="hold"/>
                                        <p:tgtEl>
                                          <p:spTgt spid="455"/>
                                        </p:tgtEl>
                                        <p:attrNameLst>
                                          <p:attrName>ppt_h</p:attrName>
                                        </p:attrNameLst>
                                      </p:cBhvr>
                                      <p:tavLst>
                                        <p:tav tm="0">
                                          <p:val>
                                            <p:fltVal val="0"/>
                                          </p:val>
                                        </p:tav>
                                        <p:tav tm="100000">
                                          <p:val>
                                            <p:strVal val="#ppt_h"/>
                                          </p:val>
                                        </p:tav>
                                      </p:tavLst>
                                    </p:anim>
                                    <p:animEffect transition="in" filter="fade">
                                      <p:cBhvr>
                                        <p:cTn id="49" dur="500"/>
                                        <p:tgtEl>
                                          <p:spTgt spid="45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17"/>
                                        </p:tgtEl>
                                        <p:attrNameLst>
                                          <p:attrName>style.visibility</p:attrName>
                                        </p:attrNameLst>
                                      </p:cBhvr>
                                      <p:to>
                                        <p:strVal val="visible"/>
                                      </p:to>
                                    </p:set>
                                    <p:anim calcmode="lin" valueType="num">
                                      <p:cBhvr>
                                        <p:cTn id="52" dur="500" fill="hold"/>
                                        <p:tgtEl>
                                          <p:spTgt spid="417"/>
                                        </p:tgtEl>
                                        <p:attrNameLst>
                                          <p:attrName>ppt_w</p:attrName>
                                        </p:attrNameLst>
                                      </p:cBhvr>
                                      <p:tavLst>
                                        <p:tav tm="0">
                                          <p:val>
                                            <p:fltVal val="0"/>
                                          </p:val>
                                        </p:tav>
                                        <p:tav tm="100000">
                                          <p:val>
                                            <p:strVal val="#ppt_w"/>
                                          </p:val>
                                        </p:tav>
                                      </p:tavLst>
                                    </p:anim>
                                    <p:anim calcmode="lin" valueType="num">
                                      <p:cBhvr>
                                        <p:cTn id="53" dur="500" fill="hold"/>
                                        <p:tgtEl>
                                          <p:spTgt spid="417"/>
                                        </p:tgtEl>
                                        <p:attrNameLst>
                                          <p:attrName>ppt_h</p:attrName>
                                        </p:attrNameLst>
                                      </p:cBhvr>
                                      <p:tavLst>
                                        <p:tav tm="0">
                                          <p:val>
                                            <p:fltVal val="0"/>
                                          </p:val>
                                        </p:tav>
                                        <p:tav tm="100000">
                                          <p:val>
                                            <p:strVal val="#ppt_h"/>
                                          </p:val>
                                        </p:tav>
                                      </p:tavLst>
                                    </p:anim>
                                    <p:animEffect transition="in" filter="fade">
                                      <p:cBhvr>
                                        <p:cTn id="54" dur="500"/>
                                        <p:tgtEl>
                                          <p:spTgt spid="417"/>
                                        </p:tgtEl>
                                      </p:cBhvr>
                                    </p:animEffect>
                                  </p:childTnLst>
                                </p:cTn>
                              </p:par>
                              <p:par>
                                <p:cTn id="55" presetID="53" presetClass="entr" presetSubtype="16" fill="hold" nodeType="withEffect">
                                  <p:stCondLst>
                                    <p:cond delay="0"/>
                                  </p:stCondLst>
                                  <p:childTnLst>
                                    <p:set>
                                      <p:cBhvr>
                                        <p:cTn id="56" dur="1" fill="hold">
                                          <p:stCondLst>
                                            <p:cond delay="0"/>
                                          </p:stCondLst>
                                        </p:cTn>
                                        <p:tgtEl>
                                          <p:spTgt spid="447"/>
                                        </p:tgtEl>
                                        <p:attrNameLst>
                                          <p:attrName>style.visibility</p:attrName>
                                        </p:attrNameLst>
                                      </p:cBhvr>
                                      <p:to>
                                        <p:strVal val="visible"/>
                                      </p:to>
                                    </p:set>
                                    <p:anim calcmode="lin" valueType="num">
                                      <p:cBhvr>
                                        <p:cTn id="57" dur="500" fill="hold"/>
                                        <p:tgtEl>
                                          <p:spTgt spid="447"/>
                                        </p:tgtEl>
                                        <p:attrNameLst>
                                          <p:attrName>ppt_w</p:attrName>
                                        </p:attrNameLst>
                                      </p:cBhvr>
                                      <p:tavLst>
                                        <p:tav tm="0">
                                          <p:val>
                                            <p:fltVal val="0"/>
                                          </p:val>
                                        </p:tav>
                                        <p:tav tm="100000">
                                          <p:val>
                                            <p:strVal val="#ppt_w"/>
                                          </p:val>
                                        </p:tav>
                                      </p:tavLst>
                                    </p:anim>
                                    <p:anim calcmode="lin" valueType="num">
                                      <p:cBhvr>
                                        <p:cTn id="58" dur="500" fill="hold"/>
                                        <p:tgtEl>
                                          <p:spTgt spid="447"/>
                                        </p:tgtEl>
                                        <p:attrNameLst>
                                          <p:attrName>ppt_h</p:attrName>
                                        </p:attrNameLst>
                                      </p:cBhvr>
                                      <p:tavLst>
                                        <p:tav tm="0">
                                          <p:val>
                                            <p:fltVal val="0"/>
                                          </p:val>
                                        </p:tav>
                                        <p:tav tm="100000">
                                          <p:val>
                                            <p:strVal val="#ppt_h"/>
                                          </p:val>
                                        </p:tav>
                                      </p:tavLst>
                                    </p:anim>
                                    <p:animEffect transition="in" filter="fade">
                                      <p:cBhvr>
                                        <p:cTn id="59" dur="500"/>
                                        <p:tgtEl>
                                          <p:spTgt spid="447"/>
                                        </p:tgtEl>
                                      </p:cBhvr>
                                    </p:animEffect>
                                  </p:childTnLst>
                                </p:cTn>
                              </p:par>
                              <p:par>
                                <p:cTn id="60" presetID="53" presetClass="entr" presetSubtype="16" fill="hold" nodeType="withEffect">
                                  <p:stCondLst>
                                    <p:cond delay="0"/>
                                  </p:stCondLst>
                                  <p:childTnLst>
                                    <p:set>
                                      <p:cBhvr>
                                        <p:cTn id="61" dur="1" fill="hold">
                                          <p:stCondLst>
                                            <p:cond delay="0"/>
                                          </p:stCondLst>
                                        </p:cTn>
                                        <p:tgtEl>
                                          <p:spTgt spid="420"/>
                                        </p:tgtEl>
                                        <p:attrNameLst>
                                          <p:attrName>style.visibility</p:attrName>
                                        </p:attrNameLst>
                                      </p:cBhvr>
                                      <p:to>
                                        <p:strVal val="visible"/>
                                      </p:to>
                                    </p:set>
                                    <p:anim calcmode="lin" valueType="num">
                                      <p:cBhvr>
                                        <p:cTn id="62" dur="500" fill="hold"/>
                                        <p:tgtEl>
                                          <p:spTgt spid="420"/>
                                        </p:tgtEl>
                                        <p:attrNameLst>
                                          <p:attrName>ppt_w</p:attrName>
                                        </p:attrNameLst>
                                      </p:cBhvr>
                                      <p:tavLst>
                                        <p:tav tm="0">
                                          <p:val>
                                            <p:fltVal val="0"/>
                                          </p:val>
                                        </p:tav>
                                        <p:tav tm="100000">
                                          <p:val>
                                            <p:strVal val="#ppt_w"/>
                                          </p:val>
                                        </p:tav>
                                      </p:tavLst>
                                    </p:anim>
                                    <p:anim calcmode="lin" valueType="num">
                                      <p:cBhvr>
                                        <p:cTn id="63" dur="500" fill="hold"/>
                                        <p:tgtEl>
                                          <p:spTgt spid="420"/>
                                        </p:tgtEl>
                                        <p:attrNameLst>
                                          <p:attrName>ppt_h</p:attrName>
                                        </p:attrNameLst>
                                      </p:cBhvr>
                                      <p:tavLst>
                                        <p:tav tm="0">
                                          <p:val>
                                            <p:fltVal val="0"/>
                                          </p:val>
                                        </p:tav>
                                        <p:tav tm="100000">
                                          <p:val>
                                            <p:strVal val="#ppt_h"/>
                                          </p:val>
                                        </p:tav>
                                      </p:tavLst>
                                    </p:anim>
                                    <p:animEffect transition="in" filter="fade">
                                      <p:cBhvr>
                                        <p:cTn id="64" dur="500"/>
                                        <p:tgtEl>
                                          <p:spTgt spid="42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56"/>
                                        </p:tgtEl>
                                        <p:attrNameLst>
                                          <p:attrName>style.visibility</p:attrName>
                                        </p:attrNameLst>
                                      </p:cBhvr>
                                      <p:to>
                                        <p:strVal val="visible"/>
                                      </p:to>
                                    </p:set>
                                    <p:anim calcmode="lin" valueType="num">
                                      <p:cBhvr>
                                        <p:cTn id="67" dur="500" fill="hold"/>
                                        <p:tgtEl>
                                          <p:spTgt spid="456"/>
                                        </p:tgtEl>
                                        <p:attrNameLst>
                                          <p:attrName>ppt_w</p:attrName>
                                        </p:attrNameLst>
                                      </p:cBhvr>
                                      <p:tavLst>
                                        <p:tav tm="0">
                                          <p:val>
                                            <p:fltVal val="0"/>
                                          </p:val>
                                        </p:tav>
                                        <p:tav tm="100000">
                                          <p:val>
                                            <p:strVal val="#ppt_w"/>
                                          </p:val>
                                        </p:tav>
                                      </p:tavLst>
                                    </p:anim>
                                    <p:anim calcmode="lin" valueType="num">
                                      <p:cBhvr>
                                        <p:cTn id="68" dur="500" fill="hold"/>
                                        <p:tgtEl>
                                          <p:spTgt spid="456"/>
                                        </p:tgtEl>
                                        <p:attrNameLst>
                                          <p:attrName>ppt_h</p:attrName>
                                        </p:attrNameLst>
                                      </p:cBhvr>
                                      <p:tavLst>
                                        <p:tav tm="0">
                                          <p:val>
                                            <p:fltVal val="0"/>
                                          </p:val>
                                        </p:tav>
                                        <p:tav tm="100000">
                                          <p:val>
                                            <p:strVal val="#ppt_h"/>
                                          </p:val>
                                        </p:tav>
                                      </p:tavLst>
                                    </p:anim>
                                    <p:animEffect transition="in" filter="fade">
                                      <p:cBhvr>
                                        <p:cTn id="69" dur="500"/>
                                        <p:tgtEl>
                                          <p:spTgt spid="45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p:cTn id="72" dur="500" fill="hold"/>
                                        <p:tgtEl>
                                          <p:spTgt spid="29"/>
                                        </p:tgtEl>
                                        <p:attrNameLst>
                                          <p:attrName>ppt_w</p:attrName>
                                        </p:attrNameLst>
                                      </p:cBhvr>
                                      <p:tavLst>
                                        <p:tav tm="0">
                                          <p:val>
                                            <p:fltVal val="0"/>
                                          </p:val>
                                        </p:tav>
                                        <p:tav tm="100000">
                                          <p:val>
                                            <p:strVal val="#ppt_w"/>
                                          </p:val>
                                        </p:tav>
                                      </p:tavLst>
                                    </p:anim>
                                    <p:anim calcmode="lin" valueType="num">
                                      <p:cBhvr>
                                        <p:cTn id="73" dur="500" fill="hold"/>
                                        <p:tgtEl>
                                          <p:spTgt spid="29"/>
                                        </p:tgtEl>
                                        <p:attrNameLst>
                                          <p:attrName>ppt_h</p:attrName>
                                        </p:attrNameLst>
                                      </p:cBhvr>
                                      <p:tavLst>
                                        <p:tav tm="0">
                                          <p:val>
                                            <p:fltVal val="0"/>
                                          </p:val>
                                        </p:tav>
                                        <p:tav tm="100000">
                                          <p:val>
                                            <p:strVal val="#ppt_h"/>
                                          </p:val>
                                        </p:tav>
                                      </p:tavLst>
                                    </p:anim>
                                    <p:animEffect transition="in" filter="fade">
                                      <p:cBhvr>
                                        <p:cTn id="74" dur="500"/>
                                        <p:tgtEl>
                                          <p:spTgt spid="29"/>
                                        </p:tgtEl>
                                      </p:cBhvr>
                                    </p:animEffect>
                                  </p:childTnLst>
                                </p:cTn>
                              </p:par>
                              <p:par>
                                <p:cTn id="75" presetID="53" presetClass="entr" presetSubtype="16"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Effect transition="in" filter="fade">
                                      <p:cBhvr>
                                        <p:cTn id="79" dur="500"/>
                                        <p:tgtEl>
                                          <p:spTgt spid="30"/>
                                        </p:tgtEl>
                                      </p:cBhvr>
                                    </p:animEffect>
                                  </p:childTnLst>
                                </p:cTn>
                              </p:par>
                            </p:childTnLst>
                          </p:cTn>
                        </p:par>
                        <p:par>
                          <p:cTn id="80" fill="hold">
                            <p:stCondLst>
                              <p:cond delay="500"/>
                            </p:stCondLst>
                            <p:childTnLst>
                              <p:par>
                                <p:cTn id="81" presetID="12" presetClass="entr" presetSubtype="1" fill="hold" grpId="0" nodeType="afterEffect">
                                  <p:stCondLst>
                                    <p:cond delay="0"/>
                                  </p:stCondLst>
                                  <p:childTnLst>
                                    <p:set>
                                      <p:cBhvr>
                                        <p:cTn id="82" dur="1" fill="hold">
                                          <p:stCondLst>
                                            <p:cond delay="0"/>
                                          </p:stCondLst>
                                        </p:cTn>
                                        <p:tgtEl>
                                          <p:spTgt spid="423"/>
                                        </p:tgtEl>
                                        <p:attrNameLst>
                                          <p:attrName>style.visibility</p:attrName>
                                        </p:attrNameLst>
                                      </p:cBhvr>
                                      <p:to>
                                        <p:strVal val="visible"/>
                                      </p:to>
                                    </p:set>
                                    <p:anim calcmode="lin" valueType="num">
                                      <p:cBhvr additive="base">
                                        <p:cTn id="83" dur="500"/>
                                        <p:tgtEl>
                                          <p:spTgt spid="423"/>
                                        </p:tgtEl>
                                        <p:attrNameLst>
                                          <p:attrName>ppt_y</p:attrName>
                                        </p:attrNameLst>
                                      </p:cBhvr>
                                      <p:tavLst>
                                        <p:tav tm="0">
                                          <p:val>
                                            <p:strVal val="#ppt_y-#ppt_h*1.125000"/>
                                          </p:val>
                                        </p:tav>
                                        <p:tav tm="100000">
                                          <p:val>
                                            <p:strVal val="#ppt_y"/>
                                          </p:val>
                                        </p:tav>
                                      </p:tavLst>
                                    </p:anim>
                                    <p:animEffect transition="in" filter="wipe(down)">
                                      <p:cBhvr>
                                        <p:cTn id="84" dur="500"/>
                                        <p:tgtEl>
                                          <p:spTgt spid="423"/>
                                        </p:tgtEl>
                                      </p:cBhvr>
                                    </p:animEffect>
                                  </p:childTnLst>
                                </p:cTn>
                              </p:par>
                            </p:childTnLst>
                          </p:cTn>
                        </p:par>
                        <p:par>
                          <p:cTn id="85" fill="hold">
                            <p:stCondLst>
                              <p:cond delay="1000"/>
                            </p:stCondLst>
                            <p:childTnLst>
                              <p:par>
                                <p:cTn id="86" presetID="12" presetClass="entr" presetSubtype="1" fill="hold" grpId="0" nodeType="afterEffect">
                                  <p:stCondLst>
                                    <p:cond delay="0"/>
                                  </p:stCondLst>
                                  <p:childTnLst>
                                    <p:set>
                                      <p:cBhvr>
                                        <p:cTn id="87" dur="1" fill="hold">
                                          <p:stCondLst>
                                            <p:cond delay="0"/>
                                          </p:stCondLst>
                                        </p:cTn>
                                        <p:tgtEl>
                                          <p:spTgt spid="457"/>
                                        </p:tgtEl>
                                        <p:attrNameLst>
                                          <p:attrName>style.visibility</p:attrName>
                                        </p:attrNameLst>
                                      </p:cBhvr>
                                      <p:to>
                                        <p:strVal val="visible"/>
                                      </p:to>
                                    </p:set>
                                    <p:anim calcmode="lin" valueType="num">
                                      <p:cBhvr additive="base">
                                        <p:cTn id="88" dur="500"/>
                                        <p:tgtEl>
                                          <p:spTgt spid="457"/>
                                        </p:tgtEl>
                                        <p:attrNameLst>
                                          <p:attrName>ppt_y</p:attrName>
                                        </p:attrNameLst>
                                      </p:cBhvr>
                                      <p:tavLst>
                                        <p:tav tm="0">
                                          <p:val>
                                            <p:strVal val="#ppt_y-#ppt_h*1.125000"/>
                                          </p:val>
                                        </p:tav>
                                        <p:tav tm="100000">
                                          <p:val>
                                            <p:strVal val="#ppt_y"/>
                                          </p:val>
                                        </p:tav>
                                      </p:tavLst>
                                    </p:anim>
                                    <p:animEffect transition="in" filter="wipe(down)">
                                      <p:cBhvr>
                                        <p:cTn id="89" dur="500"/>
                                        <p:tgtEl>
                                          <p:spTgt spid="457"/>
                                        </p:tgtEl>
                                      </p:cBhvr>
                                    </p:animEffect>
                                  </p:childTnLst>
                                </p:cTn>
                              </p:par>
                            </p:childTnLst>
                          </p:cTn>
                        </p:par>
                        <p:par>
                          <p:cTn id="90" fill="hold">
                            <p:stCondLst>
                              <p:cond delay="1500"/>
                            </p:stCondLst>
                            <p:childTnLst>
                              <p:par>
                                <p:cTn id="91" presetID="12" presetClass="entr" presetSubtype="1" fill="hold" grpId="0" nodeType="afterEffect">
                                  <p:stCondLst>
                                    <p:cond delay="0"/>
                                  </p:stCondLst>
                                  <p:childTnLst>
                                    <p:set>
                                      <p:cBhvr>
                                        <p:cTn id="92" dur="1" fill="hold">
                                          <p:stCondLst>
                                            <p:cond delay="0"/>
                                          </p:stCondLst>
                                        </p:cTn>
                                        <p:tgtEl>
                                          <p:spTgt spid="419"/>
                                        </p:tgtEl>
                                        <p:attrNameLst>
                                          <p:attrName>style.visibility</p:attrName>
                                        </p:attrNameLst>
                                      </p:cBhvr>
                                      <p:to>
                                        <p:strVal val="visible"/>
                                      </p:to>
                                    </p:set>
                                    <p:anim calcmode="lin" valueType="num">
                                      <p:cBhvr additive="base">
                                        <p:cTn id="93" dur="500"/>
                                        <p:tgtEl>
                                          <p:spTgt spid="419"/>
                                        </p:tgtEl>
                                        <p:attrNameLst>
                                          <p:attrName>ppt_y</p:attrName>
                                        </p:attrNameLst>
                                      </p:cBhvr>
                                      <p:tavLst>
                                        <p:tav tm="0">
                                          <p:val>
                                            <p:strVal val="#ppt_y-#ppt_h*1.125000"/>
                                          </p:val>
                                        </p:tav>
                                        <p:tav tm="100000">
                                          <p:val>
                                            <p:strVal val="#ppt_y"/>
                                          </p:val>
                                        </p:tav>
                                      </p:tavLst>
                                    </p:anim>
                                    <p:animEffect transition="in" filter="wipe(down)">
                                      <p:cBhvr>
                                        <p:cTn id="94" dur="500"/>
                                        <p:tgtEl>
                                          <p:spTgt spid="419"/>
                                        </p:tgtEl>
                                      </p:cBhvr>
                                    </p:animEffect>
                                  </p:childTnLst>
                                </p:cTn>
                              </p:par>
                            </p:childTnLst>
                          </p:cTn>
                        </p:par>
                        <p:par>
                          <p:cTn id="95" fill="hold">
                            <p:stCondLst>
                              <p:cond delay="2000"/>
                            </p:stCondLst>
                            <p:childTnLst>
                              <p:par>
                                <p:cTn id="96" presetID="12" presetClass="entr" presetSubtype="1" fill="hold" grpId="0" nodeType="afterEffect">
                                  <p:stCondLst>
                                    <p:cond delay="0"/>
                                  </p:stCondLst>
                                  <p:childTnLst>
                                    <p:set>
                                      <p:cBhvr>
                                        <p:cTn id="97" dur="1" fill="hold">
                                          <p:stCondLst>
                                            <p:cond delay="0"/>
                                          </p:stCondLst>
                                        </p:cTn>
                                        <p:tgtEl>
                                          <p:spTgt spid="197"/>
                                        </p:tgtEl>
                                        <p:attrNameLst>
                                          <p:attrName>style.visibility</p:attrName>
                                        </p:attrNameLst>
                                      </p:cBhvr>
                                      <p:to>
                                        <p:strVal val="visible"/>
                                      </p:to>
                                    </p:set>
                                    <p:anim calcmode="lin" valueType="num">
                                      <p:cBhvr additive="base">
                                        <p:cTn id="98" dur="500"/>
                                        <p:tgtEl>
                                          <p:spTgt spid="197"/>
                                        </p:tgtEl>
                                        <p:attrNameLst>
                                          <p:attrName>ppt_y</p:attrName>
                                        </p:attrNameLst>
                                      </p:cBhvr>
                                      <p:tavLst>
                                        <p:tav tm="0">
                                          <p:val>
                                            <p:strVal val="#ppt_y-#ppt_h*1.125000"/>
                                          </p:val>
                                        </p:tav>
                                        <p:tav tm="100000">
                                          <p:val>
                                            <p:strVal val="#ppt_y"/>
                                          </p:val>
                                        </p:tav>
                                      </p:tavLst>
                                    </p:anim>
                                    <p:animEffect transition="in" filter="wipe(down)">
                                      <p:cBhvr>
                                        <p:cTn id="99" dur="500"/>
                                        <p:tgtEl>
                                          <p:spTgt spid="197"/>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458"/>
                                        </p:tgtEl>
                                        <p:attrNameLst>
                                          <p:attrName>style.visibility</p:attrName>
                                        </p:attrNameLst>
                                      </p:cBhvr>
                                      <p:to>
                                        <p:strVal val="visible"/>
                                      </p:to>
                                    </p:set>
                                    <p:anim calcmode="lin" valueType="num">
                                      <p:cBhvr additive="base">
                                        <p:cTn id="104" dur="300" fill="hold"/>
                                        <p:tgtEl>
                                          <p:spTgt spid="458"/>
                                        </p:tgtEl>
                                        <p:attrNameLst>
                                          <p:attrName>ppt_x</p:attrName>
                                        </p:attrNameLst>
                                      </p:cBhvr>
                                      <p:tavLst>
                                        <p:tav tm="0">
                                          <p:val>
                                            <p:strVal val="#ppt_x"/>
                                          </p:val>
                                        </p:tav>
                                        <p:tav tm="100000">
                                          <p:val>
                                            <p:strVal val="#ppt_x"/>
                                          </p:val>
                                        </p:tav>
                                      </p:tavLst>
                                    </p:anim>
                                    <p:anim calcmode="lin" valueType="num">
                                      <p:cBhvr additive="base">
                                        <p:cTn id="105" dur="300" fill="hold"/>
                                        <p:tgtEl>
                                          <p:spTgt spid="458"/>
                                        </p:tgtEl>
                                        <p:attrNameLst>
                                          <p:attrName>ppt_y</p:attrName>
                                        </p:attrNameLst>
                                      </p:cBhvr>
                                      <p:tavLst>
                                        <p:tav tm="0">
                                          <p:val>
                                            <p:strVal val="1+#ppt_h/2"/>
                                          </p:val>
                                        </p:tav>
                                        <p:tav tm="100000">
                                          <p:val>
                                            <p:strVal val="#ppt_y"/>
                                          </p:val>
                                        </p:tav>
                                      </p:tavLst>
                                    </p:anim>
                                  </p:childTnLst>
                                </p:cTn>
                              </p:par>
                            </p:childTnLst>
                          </p:cTn>
                        </p:par>
                        <p:par>
                          <p:cTn id="106" fill="hold">
                            <p:stCondLst>
                              <p:cond delay="300"/>
                            </p:stCondLst>
                            <p:childTnLst>
                              <p:par>
                                <p:cTn id="107" presetID="2" presetClass="entr" presetSubtype="4" fill="hold" nodeType="afterEffect">
                                  <p:stCondLst>
                                    <p:cond delay="0"/>
                                  </p:stCondLst>
                                  <p:childTnLst>
                                    <p:set>
                                      <p:cBhvr>
                                        <p:cTn id="108" dur="1" fill="hold">
                                          <p:stCondLst>
                                            <p:cond delay="0"/>
                                          </p:stCondLst>
                                        </p:cTn>
                                        <p:tgtEl>
                                          <p:spTgt spid="459"/>
                                        </p:tgtEl>
                                        <p:attrNameLst>
                                          <p:attrName>style.visibility</p:attrName>
                                        </p:attrNameLst>
                                      </p:cBhvr>
                                      <p:to>
                                        <p:strVal val="visible"/>
                                      </p:to>
                                    </p:set>
                                    <p:anim calcmode="lin" valueType="num">
                                      <p:cBhvr additive="base">
                                        <p:cTn id="109" dur="300" fill="hold"/>
                                        <p:tgtEl>
                                          <p:spTgt spid="459"/>
                                        </p:tgtEl>
                                        <p:attrNameLst>
                                          <p:attrName>ppt_x</p:attrName>
                                        </p:attrNameLst>
                                      </p:cBhvr>
                                      <p:tavLst>
                                        <p:tav tm="0">
                                          <p:val>
                                            <p:strVal val="#ppt_x"/>
                                          </p:val>
                                        </p:tav>
                                        <p:tav tm="100000">
                                          <p:val>
                                            <p:strVal val="#ppt_x"/>
                                          </p:val>
                                        </p:tav>
                                      </p:tavLst>
                                    </p:anim>
                                    <p:anim calcmode="lin" valueType="num">
                                      <p:cBhvr additive="base">
                                        <p:cTn id="110" dur="300" fill="hold"/>
                                        <p:tgtEl>
                                          <p:spTgt spid="459"/>
                                        </p:tgtEl>
                                        <p:attrNameLst>
                                          <p:attrName>ppt_y</p:attrName>
                                        </p:attrNameLst>
                                      </p:cBhvr>
                                      <p:tavLst>
                                        <p:tav tm="0">
                                          <p:val>
                                            <p:strVal val="1+#ppt_h/2"/>
                                          </p:val>
                                        </p:tav>
                                        <p:tav tm="100000">
                                          <p:val>
                                            <p:strVal val="#ppt_y"/>
                                          </p:val>
                                        </p:tav>
                                      </p:tavLst>
                                    </p:anim>
                                  </p:childTnLst>
                                </p:cTn>
                              </p:par>
                            </p:childTnLst>
                          </p:cTn>
                        </p:par>
                        <p:par>
                          <p:cTn id="111" fill="hold">
                            <p:stCondLst>
                              <p:cond delay="600"/>
                            </p:stCondLst>
                            <p:childTnLst>
                              <p:par>
                                <p:cTn id="112" presetID="2" presetClass="entr" presetSubtype="4" fill="hold" nodeType="afterEffect">
                                  <p:stCondLst>
                                    <p:cond delay="0"/>
                                  </p:stCondLst>
                                  <p:childTnLst>
                                    <p:set>
                                      <p:cBhvr>
                                        <p:cTn id="113" dur="1" fill="hold">
                                          <p:stCondLst>
                                            <p:cond delay="0"/>
                                          </p:stCondLst>
                                        </p:cTn>
                                        <p:tgtEl>
                                          <p:spTgt spid="460"/>
                                        </p:tgtEl>
                                        <p:attrNameLst>
                                          <p:attrName>style.visibility</p:attrName>
                                        </p:attrNameLst>
                                      </p:cBhvr>
                                      <p:to>
                                        <p:strVal val="visible"/>
                                      </p:to>
                                    </p:set>
                                    <p:anim calcmode="lin" valueType="num">
                                      <p:cBhvr additive="base">
                                        <p:cTn id="114" dur="300" fill="hold"/>
                                        <p:tgtEl>
                                          <p:spTgt spid="460"/>
                                        </p:tgtEl>
                                        <p:attrNameLst>
                                          <p:attrName>ppt_x</p:attrName>
                                        </p:attrNameLst>
                                      </p:cBhvr>
                                      <p:tavLst>
                                        <p:tav tm="0">
                                          <p:val>
                                            <p:strVal val="#ppt_x"/>
                                          </p:val>
                                        </p:tav>
                                        <p:tav tm="100000">
                                          <p:val>
                                            <p:strVal val="#ppt_x"/>
                                          </p:val>
                                        </p:tav>
                                      </p:tavLst>
                                    </p:anim>
                                    <p:anim calcmode="lin" valueType="num">
                                      <p:cBhvr additive="base">
                                        <p:cTn id="115" dur="300" fill="hold"/>
                                        <p:tgtEl>
                                          <p:spTgt spid="46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527"/>
                                        </p:tgtEl>
                                        <p:attrNameLst>
                                          <p:attrName>style.visibility</p:attrName>
                                        </p:attrNameLst>
                                      </p:cBhvr>
                                      <p:to>
                                        <p:strVal val="visible"/>
                                      </p:to>
                                    </p:set>
                                    <p:animEffect transition="in" filter="fade">
                                      <p:cBhvr>
                                        <p:cTn id="120" dur="500"/>
                                        <p:tgtEl>
                                          <p:spTgt spid="527"/>
                                        </p:tgtEl>
                                      </p:cBhvr>
                                    </p:animEffect>
                                  </p:childTnLst>
                                </p:cTn>
                              </p:par>
                              <p:par>
                                <p:cTn id="121" presetID="10" presetClass="entr" presetSubtype="0" fill="hold" grpId="1" nodeType="withEffect">
                                  <p:stCondLst>
                                    <p:cond delay="300"/>
                                  </p:stCondLst>
                                  <p:childTnLst>
                                    <p:set>
                                      <p:cBhvr>
                                        <p:cTn id="122" dur="1" fill="hold">
                                          <p:stCondLst>
                                            <p:cond delay="0"/>
                                          </p:stCondLst>
                                        </p:cTn>
                                        <p:tgtEl>
                                          <p:spTgt spid="535"/>
                                        </p:tgtEl>
                                        <p:attrNameLst>
                                          <p:attrName>style.visibility</p:attrName>
                                        </p:attrNameLst>
                                      </p:cBhvr>
                                      <p:to>
                                        <p:strVal val="visible"/>
                                      </p:to>
                                    </p:set>
                                    <p:animEffect transition="in" filter="fade">
                                      <p:cBhvr>
                                        <p:cTn id="123" dur="500"/>
                                        <p:tgtEl>
                                          <p:spTgt spid="535"/>
                                        </p:tgtEl>
                                      </p:cBhvr>
                                    </p:animEffect>
                                  </p:childTnLst>
                                </p:cTn>
                              </p:par>
                              <p:par>
                                <p:cTn id="124" presetID="22" presetClass="exit" presetSubtype="1" fill="hold" grpId="0" nodeType="withEffect">
                                  <p:stCondLst>
                                    <p:cond delay="300"/>
                                  </p:stCondLst>
                                  <p:childTnLst>
                                    <p:animEffect transition="out" filter="wipe(up)">
                                      <p:cBhvr>
                                        <p:cTn id="125" dur="3000"/>
                                        <p:tgtEl>
                                          <p:spTgt spid="535"/>
                                        </p:tgtEl>
                                      </p:cBhvr>
                                    </p:animEffect>
                                    <p:set>
                                      <p:cBhvr>
                                        <p:cTn id="126" dur="1" fill="hold">
                                          <p:stCondLst>
                                            <p:cond delay="2999"/>
                                          </p:stCondLst>
                                        </p:cTn>
                                        <p:tgtEl>
                                          <p:spTgt spid="535"/>
                                        </p:tgtEl>
                                        <p:attrNameLst>
                                          <p:attrName>style.visibility</p:attrName>
                                        </p:attrNameLst>
                                      </p:cBhvr>
                                      <p:to>
                                        <p:strVal val="hidden"/>
                                      </p:to>
                                    </p:set>
                                  </p:childTnLst>
                                </p:cTn>
                              </p:par>
                              <p:par>
                                <p:cTn id="127" presetID="10" presetClass="entr" presetSubtype="0" fill="hold" grpId="1" nodeType="withEffect">
                                  <p:stCondLst>
                                    <p:cond delay="300"/>
                                  </p:stCondLst>
                                  <p:childTnLst>
                                    <p:set>
                                      <p:cBhvr>
                                        <p:cTn id="128" dur="1" fill="hold">
                                          <p:stCondLst>
                                            <p:cond delay="0"/>
                                          </p:stCondLst>
                                        </p:cTn>
                                        <p:tgtEl>
                                          <p:spTgt spid="536"/>
                                        </p:tgtEl>
                                        <p:attrNameLst>
                                          <p:attrName>style.visibility</p:attrName>
                                        </p:attrNameLst>
                                      </p:cBhvr>
                                      <p:to>
                                        <p:strVal val="visible"/>
                                      </p:to>
                                    </p:set>
                                    <p:animEffect transition="in" filter="fade">
                                      <p:cBhvr>
                                        <p:cTn id="129" dur="500"/>
                                        <p:tgtEl>
                                          <p:spTgt spid="536"/>
                                        </p:tgtEl>
                                      </p:cBhvr>
                                    </p:animEffect>
                                  </p:childTnLst>
                                </p:cTn>
                              </p:par>
                              <p:par>
                                <p:cTn id="130" presetID="0" presetClass="path" presetSubtype="0" accel="50000" decel="50000" fill="hold" grpId="0" nodeType="withEffect">
                                  <p:stCondLst>
                                    <p:cond delay="300"/>
                                  </p:stCondLst>
                                  <p:childTnLst>
                                    <p:animMotion origin="layout" path="M 3.20398E-6 -3.63141E-6 L -0.01302 0.03337 L -0.00996 0.04018 L 0.00268 0.05198 L 0.00332 0.06083 L 0.00038 0.07558 L -0.00383 0.0892 " pathEditMode="relative" rAng="0" ptsTypes="AAAAAAA">
                                      <p:cBhvr>
                                        <p:cTn id="131" dur="3000" fill="hold"/>
                                        <p:tgtEl>
                                          <p:spTgt spid="536"/>
                                        </p:tgtEl>
                                        <p:attrNameLst>
                                          <p:attrName>ppt_x</p:attrName>
                                          <p:attrName>ppt_y</p:attrName>
                                        </p:attrNameLst>
                                      </p:cBhvr>
                                      <p:rCtr x="-485" y="4448"/>
                                    </p:animMotion>
                                  </p:childTnLst>
                                </p:cTn>
                              </p:par>
                              <p:par>
                                <p:cTn id="132" presetID="26" presetClass="emph" presetSubtype="0" repeatCount="10000" fill="hold" grpId="2" nodeType="withEffect">
                                  <p:stCondLst>
                                    <p:cond delay="300"/>
                                  </p:stCondLst>
                                  <p:childTnLst>
                                    <p:animEffect transition="out" filter="fade">
                                      <p:cBhvr>
                                        <p:cTn id="133" dur="300" tmFilter="0, 0; .2, .5; .8, .5; 1, 0"/>
                                        <p:tgtEl>
                                          <p:spTgt spid="536"/>
                                        </p:tgtEl>
                                      </p:cBhvr>
                                    </p:animEffect>
                                    <p:animScale>
                                      <p:cBhvr>
                                        <p:cTn id="134" dur="150" autoRev="1" fill="hold"/>
                                        <p:tgtEl>
                                          <p:spTgt spid="536"/>
                                        </p:tgtEl>
                                      </p:cBhvr>
                                      <p:by x="105000" y="105000"/>
                                    </p:animScale>
                                  </p:childTnLst>
                                </p:cTn>
                              </p:par>
                              <p:par>
                                <p:cTn id="135" presetID="27" presetClass="emph" presetSubtype="0" repeatCount="10000" fill="remove" grpId="3" nodeType="withEffect">
                                  <p:stCondLst>
                                    <p:cond delay="300"/>
                                  </p:stCondLst>
                                  <p:childTnLst>
                                    <p:animClr clrSpc="rgb" dir="cw">
                                      <p:cBhvr override="childStyle">
                                        <p:cTn id="136" dur="150" autoRev="1" fill="remove"/>
                                        <p:tgtEl>
                                          <p:spTgt spid="536"/>
                                        </p:tgtEl>
                                        <p:attrNameLst>
                                          <p:attrName>style.color</p:attrName>
                                        </p:attrNameLst>
                                      </p:cBhvr>
                                      <p:to>
                                        <a:srgbClr val="FFFF00"/>
                                      </p:to>
                                    </p:animClr>
                                    <p:animClr clrSpc="rgb" dir="cw">
                                      <p:cBhvr>
                                        <p:cTn id="137" dur="150" autoRev="1" fill="remove"/>
                                        <p:tgtEl>
                                          <p:spTgt spid="536"/>
                                        </p:tgtEl>
                                        <p:attrNameLst>
                                          <p:attrName>fillcolor</p:attrName>
                                        </p:attrNameLst>
                                      </p:cBhvr>
                                      <p:to>
                                        <a:srgbClr val="FFFF00"/>
                                      </p:to>
                                    </p:animClr>
                                    <p:set>
                                      <p:cBhvr>
                                        <p:cTn id="138" dur="150" autoRev="1" fill="remove"/>
                                        <p:tgtEl>
                                          <p:spTgt spid="536"/>
                                        </p:tgtEl>
                                        <p:attrNameLst>
                                          <p:attrName>fill.type</p:attrName>
                                        </p:attrNameLst>
                                      </p:cBhvr>
                                      <p:to>
                                        <p:strVal val="solid"/>
                                      </p:to>
                                    </p:set>
                                    <p:set>
                                      <p:cBhvr>
                                        <p:cTn id="139" dur="150" autoRev="1" fill="remove"/>
                                        <p:tgtEl>
                                          <p:spTgt spid="536"/>
                                        </p:tgtEl>
                                        <p:attrNameLst>
                                          <p:attrName>fill.on</p:attrName>
                                        </p:attrNameLst>
                                      </p:cBhvr>
                                      <p:to>
                                        <p:strVal val="true"/>
                                      </p:to>
                                    </p:set>
                                  </p:childTnLst>
                                </p:cTn>
                              </p:par>
                              <p:par>
                                <p:cTn id="140" presetID="53" presetClass="entr" presetSubtype="16" fill="hold" grpId="0" nodeType="withEffect">
                                  <p:stCondLst>
                                    <p:cond delay="2900"/>
                                  </p:stCondLst>
                                  <p:childTnLst>
                                    <p:set>
                                      <p:cBhvr>
                                        <p:cTn id="141" dur="1" fill="hold">
                                          <p:stCondLst>
                                            <p:cond delay="0"/>
                                          </p:stCondLst>
                                        </p:cTn>
                                        <p:tgtEl>
                                          <p:spTgt spid="537"/>
                                        </p:tgtEl>
                                        <p:attrNameLst>
                                          <p:attrName>style.visibility</p:attrName>
                                        </p:attrNameLst>
                                      </p:cBhvr>
                                      <p:to>
                                        <p:strVal val="visible"/>
                                      </p:to>
                                    </p:set>
                                    <p:anim calcmode="lin" valueType="num">
                                      <p:cBhvr>
                                        <p:cTn id="142" dur="500" fill="hold"/>
                                        <p:tgtEl>
                                          <p:spTgt spid="537"/>
                                        </p:tgtEl>
                                        <p:attrNameLst>
                                          <p:attrName>ppt_w</p:attrName>
                                        </p:attrNameLst>
                                      </p:cBhvr>
                                      <p:tavLst>
                                        <p:tav tm="0">
                                          <p:val>
                                            <p:fltVal val="0"/>
                                          </p:val>
                                        </p:tav>
                                        <p:tav tm="100000">
                                          <p:val>
                                            <p:strVal val="#ppt_w"/>
                                          </p:val>
                                        </p:tav>
                                      </p:tavLst>
                                    </p:anim>
                                    <p:anim calcmode="lin" valueType="num">
                                      <p:cBhvr>
                                        <p:cTn id="143" dur="500" fill="hold"/>
                                        <p:tgtEl>
                                          <p:spTgt spid="537"/>
                                        </p:tgtEl>
                                        <p:attrNameLst>
                                          <p:attrName>ppt_h</p:attrName>
                                        </p:attrNameLst>
                                      </p:cBhvr>
                                      <p:tavLst>
                                        <p:tav tm="0">
                                          <p:val>
                                            <p:fltVal val="0"/>
                                          </p:val>
                                        </p:tav>
                                        <p:tav tm="100000">
                                          <p:val>
                                            <p:strVal val="#ppt_h"/>
                                          </p:val>
                                        </p:tav>
                                      </p:tavLst>
                                    </p:anim>
                                    <p:animEffect transition="in" filter="fade">
                                      <p:cBhvr>
                                        <p:cTn id="144" dur="500"/>
                                        <p:tgtEl>
                                          <p:spTgt spid="537"/>
                                        </p:tgtEl>
                                      </p:cBhvr>
                                    </p:animEffect>
                                  </p:childTnLst>
                                </p:cTn>
                              </p:par>
                              <p:par>
                                <p:cTn id="145" presetID="53" presetClass="entr" presetSubtype="16" fill="hold" grpId="0" nodeType="withEffect">
                                  <p:stCondLst>
                                    <p:cond delay="3200"/>
                                  </p:stCondLst>
                                  <p:childTnLst>
                                    <p:set>
                                      <p:cBhvr>
                                        <p:cTn id="146" dur="1" fill="hold">
                                          <p:stCondLst>
                                            <p:cond delay="0"/>
                                          </p:stCondLst>
                                        </p:cTn>
                                        <p:tgtEl>
                                          <p:spTgt spid="538"/>
                                        </p:tgtEl>
                                        <p:attrNameLst>
                                          <p:attrName>style.visibility</p:attrName>
                                        </p:attrNameLst>
                                      </p:cBhvr>
                                      <p:to>
                                        <p:strVal val="visible"/>
                                      </p:to>
                                    </p:set>
                                    <p:anim calcmode="lin" valueType="num">
                                      <p:cBhvr>
                                        <p:cTn id="147" dur="500" fill="hold"/>
                                        <p:tgtEl>
                                          <p:spTgt spid="538"/>
                                        </p:tgtEl>
                                        <p:attrNameLst>
                                          <p:attrName>ppt_w</p:attrName>
                                        </p:attrNameLst>
                                      </p:cBhvr>
                                      <p:tavLst>
                                        <p:tav tm="0">
                                          <p:val>
                                            <p:fltVal val="0"/>
                                          </p:val>
                                        </p:tav>
                                        <p:tav tm="100000">
                                          <p:val>
                                            <p:strVal val="#ppt_w"/>
                                          </p:val>
                                        </p:tav>
                                      </p:tavLst>
                                    </p:anim>
                                    <p:anim calcmode="lin" valueType="num">
                                      <p:cBhvr>
                                        <p:cTn id="148" dur="500" fill="hold"/>
                                        <p:tgtEl>
                                          <p:spTgt spid="538"/>
                                        </p:tgtEl>
                                        <p:attrNameLst>
                                          <p:attrName>ppt_h</p:attrName>
                                        </p:attrNameLst>
                                      </p:cBhvr>
                                      <p:tavLst>
                                        <p:tav tm="0">
                                          <p:val>
                                            <p:fltVal val="0"/>
                                          </p:val>
                                        </p:tav>
                                        <p:tav tm="100000">
                                          <p:val>
                                            <p:strVal val="#ppt_h"/>
                                          </p:val>
                                        </p:tav>
                                      </p:tavLst>
                                    </p:anim>
                                    <p:animEffect transition="in" filter="fade">
                                      <p:cBhvr>
                                        <p:cTn id="149" dur="500"/>
                                        <p:tgtEl>
                                          <p:spTgt spid="538"/>
                                        </p:tgtEl>
                                      </p:cBhvr>
                                    </p:animEffect>
                                  </p:childTnLst>
                                </p:cTn>
                              </p:par>
                              <p:par>
                                <p:cTn id="150" presetID="53" presetClass="entr" presetSubtype="16" fill="hold" grpId="0" nodeType="withEffect">
                                  <p:stCondLst>
                                    <p:cond delay="3500"/>
                                  </p:stCondLst>
                                  <p:childTnLst>
                                    <p:set>
                                      <p:cBhvr>
                                        <p:cTn id="151" dur="1" fill="hold">
                                          <p:stCondLst>
                                            <p:cond delay="0"/>
                                          </p:stCondLst>
                                        </p:cTn>
                                        <p:tgtEl>
                                          <p:spTgt spid="539"/>
                                        </p:tgtEl>
                                        <p:attrNameLst>
                                          <p:attrName>style.visibility</p:attrName>
                                        </p:attrNameLst>
                                      </p:cBhvr>
                                      <p:to>
                                        <p:strVal val="visible"/>
                                      </p:to>
                                    </p:set>
                                    <p:anim calcmode="lin" valueType="num">
                                      <p:cBhvr>
                                        <p:cTn id="152" dur="500" fill="hold"/>
                                        <p:tgtEl>
                                          <p:spTgt spid="539"/>
                                        </p:tgtEl>
                                        <p:attrNameLst>
                                          <p:attrName>ppt_w</p:attrName>
                                        </p:attrNameLst>
                                      </p:cBhvr>
                                      <p:tavLst>
                                        <p:tav tm="0">
                                          <p:val>
                                            <p:fltVal val="0"/>
                                          </p:val>
                                        </p:tav>
                                        <p:tav tm="100000">
                                          <p:val>
                                            <p:strVal val="#ppt_w"/>
                                          </p:val>
                                        </p:tav>
                                      </p:tavLst>
                                    </p:anim>
                                    <p:anim calcmode="lin" valueType="num">
                                      <p:cBhvr>
                                        <p:cTn id="153" dur="500" fill="hold"/>
                                        <p:tgtEl>
                                          <p:spTgt spid="539"/>
                                        </p:tgtEl>
                                        <p:attrNameLst>
                                          <p:attrName>ppt_h</p:attrName>
                                        </p:attrNameLst>
                                      </p:cBhvr>
                                      <p:tavLst>
                                        <p:tav tm="0">
                                          <p:val>
                                            <p:fltVal val="0"/>
                                          </p:val>
                                        </p:tav>
                                        <p:tav tm="100000">
                                          <p:val>
                                            <p:strVal val="#ppt_h"/>
                                          </p:val>
                                        </p:tav>
                                      </p:tavLst>
                                    </p:anim>
                                    <p:animEffect transition="in" filter="fade">
                                      <p:cBhvr>
                                        <p:cTn id="154" dur="5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animBg="1"/>
      <p:bldP spid="34" grpId="0" animBg="1"/>
      <p:bldP spid="454" grpId="0" animBg="1"/>
      <p:bldP spid="141" grpId="0" animBg="1"/>
      <p:bldP spid="455" grpId="0" animBg="1"/>
      <p:bldP spid="417" grpId="0" animBg="1"/>
      <p:bldP spid="419" grpId="0" animBg="1"/>
      <p:bldP spid="456" grpId="0" animBg="1"/>
      <p:bldP spid="29" grpId="0" animBg="1"/>
      <p:bldP spid="197" grpId="0" animBg="1"/>
      <p:bldP spid="457" grpId="0" animBg="1"/>
      <p:bldP spid="6" grpId="0" animBg="1"/>
      <p:bldP spid="423" grpId="0" animBg="1"/>
      <p:bldP spid="535" grpId="0" animBg="1"/>
      <p:bldP spid="535" grpId="1" animBg="1"/>
      <p:bldP spid="536" grpId="0" animBg="1"/>
      <p:bldP spid="536" grpId="1" animBg="1"/>
      <p:bldP spid="536" grpId="2" animBg="1"/>
      <p:bldP spid="536" grpId="3" animBg="1"/>
      <p:bldP spid="537" grpId="0" animBg="1"/>
      <p:bldP spid="538" grpId="0" animBg="1"/>
      <p:bldP spid="5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1196516"/>
            <a:ext cx="4088894" cy="4565870"/>
            <a:chOff x="0" y="1414291"/>
            <a:chExt cx="4088894" cy="4565870"/>
          </a:xfrm>
        </p:grpSpPr>
        <p:sp>
          <p:nvSpPr>
            <p:cNvPr id="11"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3" name="TextBox 12"/>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14" name="Group 13"/>
            <p:cNvGrpSpPr/>
            <p:nvPr/>
          </p:nvGrpSpPr>
          <p:grpSpPr>
            <a:xfrm>
              <a:off x="2027237" y="1945652"/>
              <a:ext cx="2061657" cy="4034509"/>
              <a:chOff x="7429500" y="2065338"/>
              <a:chExt cx="1879600" cy="3678237"/>
            </a:xfrm>
          </p:grpSpPr>
          <p:sp>
            <p:nvSpPr>
              <p:cNvPr id="16"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7"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8"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0"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1"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9"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0"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1"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7"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8"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9"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0"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1"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2"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5"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8"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5"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6"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9"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0"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1"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2"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3"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pic>
          <p:nvPicPr>
            <p:cNvPr id="15" name="Picture 14"/>
            <p:cNvPicPr>
              <a:picLocks noChangeAspect="1"/>
            </p:cNvPicPr>
            <p:nvPr/>
          </p:nvPicPr>
          <p:blipFill>
            <a:blip r:embed="rId3"/>
            <a:stretch>
              <a:fillRect/>
            </a:stretch>
          </p:blipFill>
          <p:spPr>
            <a:xfrm>
              <a:off x="1189037" y="2735262"/>
              <a:ext cx="765000" cy="990000"/>
            </a:xfrm>
            <a:prstGeom prst="rect">
              <a:avLst/>
            </a:prstGeom>
          </p:spPr>
        </p:pic>
      </p:grpSp>
      <p:grpSp>
        <p:nvGrpSpPr>
          <p:cNvPr id="74" name="Group 73"/>
          <p:cNvGrpSpPr/>
          <p:nvPr/>
        </p:nvGrpSpPr>
        <p:grpSpPr>
          <a:xfrm>
            <a:off x="4172910" y="1196516"/>
            <a:ext cx="4123192" cy="4568998"/>
            <a:chOff x="4172910" y="1414291"/>
            <a:chExt cx="4123192" cy="4568998"/>
          </a:xfrm>
        </p:grpSpPr>
        <p:sp>
          <p:nvSpPr>
            <p:cNvPr id="75"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76" name="TextBox 75"/>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77" name="Picture 76"/>
            <p:cNvPicPr>
              <a:picLocks noChangeAspect="1"/>
            </p:cNvPicPr>
            <p:nvPr/>
          </p:nvPicPr>
          <p:blipFill>
            <a:blip r:embed="rId4"/>
            <a:stretch>
              <a:fillRect/>
            </a:stretch>
          </p:blipFill>
          <p:spPr>
            <a:xfrm>
              <a:off x="5806529" y="2057400"/>
              <a:ext cx="2176153" cy="1632115"/>
            </a:xfrm>
            <a:prstGeom prst="rect">
              <a:avLst/>
            </a:prstGeom>
          </p:spPr>
        </p:pic>
        <p:pic>
          <p:nvPicPr>
            <p:cNvPr id="78" name="Picture 77"/>
            <p:cNvPicPr>
              <a:picLocks noChangeAspect="1"/>
            </p:cNvPicPr>
            <p:nvPr/>
          </p:nvPicPr>
          <p:blipFill>
            <a:blip r:embed="rId5"/>
            <a:stretch>
              <a:fillRect/>
            </a:stretch>
          </p:blipFill>
          <p:spPr>
            <a:xfrm>
              <a:off x="6330830" y="2625429"/>
              <a:ext cx="817224" cy="854372"/>
            </a:xfrm>
            <a:prstGeom prst="rect">
              <a:avLst/>
            </a:prstGeom>
          </p:spPr>
        </p:pic>
        <p:pic>
          <p:nvPicPr>
            <p:cNvPr id="79" name="Picture 78"/>
            <p:cNvPicPr>
              <a:picLocks noChangeAspect="1"/>
            </p:cNvPicPr>
            <p:nvPr/>
          </p:nvPicPr>
          <p:blipFill>
            <a:blip r:embed="rId5"/>
            <a:stretch>
              <a:fillRect/>
            </a:stretch>
          </p:blipFill>
          <p:spPr>
            <a:xfrm>
              <a:off x="6969694" y="3367299"/>
              <a:ext cx="557080" cy="582402"/>
            </a:xfrm>
            <a:prstGeom prst="rect">
              <a:avLst/>
            </a:prstGeom>
          </p:spPr>
        </p:pic>
        <p:pic>
          <p:nvPicPr>
            <p:cNvPr id="80" name="Picture 79"/>
            <p:cNvPicPr>
              <a:picLocks noChangeAspect="1"/>
            </p:cNvPicPr>
            <p:nvPr/>
          </p:nvPicPr>
          <p:blipFill>
            <a:blip r:embed="rId6"/>
            <a:stretch>
              <a:fillRect/>
            </a:stretch>
          </p:blipFill>
          <p:spPr>
            <a:xfrm>
              <a:off x="5420781" y="5016500"/>
              <a:ext cx="2843497" cy="966789"/>
            </a:xfrm>
            <a:prstGeom prst="rect">
              <a:avLst/>
            </a:prstGeom>
          </p:spPr>
        </p:pic>
        <p:pic>
          <p:nvPicPr>
            <p:cNvPr id="81" name="Picture 80"/>
            <p:cNvPicPr>
              <a:picLocks noChangeAspect="1"/>
            </p:cNvPicPr>
            <p:nvPr/>
          </p:nvPicPr>
          <p:blipFill>
            <a:blip r:embed="rId7"/>
            <a:stretch>
              <a:fillRect/>
            </a:stretch>
          </p:blipFill>
          <p:spPr>
            <a:xfrm>
              <a:off x="5637626" y="4081251"/>
              <a:ext cx="1478619" cy="838832"/>
            </a:xfrm>
            <a:prstGeom prst="rect">
              <a:avLst/>
            </a:prstGeom>
          </p:spPr>
        </p:pic>
      </p:grpSp>
      <p:grpSp>
        <p:nvGrpSpPr>
          <p:cNvPr id="82" name="Group 81"/>
          <p:cNvGrpSpPr/>
          <p:nvPr/>
        </p:nvGrpSpPr>
        <p:grpSpPr>
          <a:xfrm>
            <a:off x="8345886" y="1196514"/>
            <a:ext cx="4484365" cy="4565870"/>
            <a:chOff x="8345886" y="1414289"/>
            <a:chExt cx="4484365" cy="4565870"/>
          </a:xfrm>
        </p:grpSpPr>
        <p:sp>
          <p:nvSpPr>
            <p:cNvPr id="83"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84" name="TextBox 83"/>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85" name="Picture 84"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86" name="Group 85"/>
            <p:cNvGrpSpPr/>
            <p:nvPr/>
          </p:nvGrpSpPr>
          <p:grpSpPr>
            <a:xfrm>
              <a:off x="10718800" y="2730500"/>
              <a:ext cx="609600" cy="838200"/>
              <a:chOff x="9537700" y="546100"/>
              <a:chExt cx="609600" cy="838200"/>
            </a:xfrm>
          </p:grpSpPr>
          <p:sp>
            <p:nvSpPr>
              <p:cNvPr id="87" name="Oval 86"/>
              <p:cNvSpPr/>
              <p:nvPr/>
            </p:nvSpPr>
            <p:spPr bwMode="auto">
              <a:xfrm>
                <a:off x="9537700" y="596900"/>
                <a:ext cx="609600" cy="609600"/>
              </a:xfrm>
              <a:prstGeom prst="ellips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flipV="1">
                <a:off x="9613900" y="952500"/>
                <a:ext cx="304800" cy="431800"/>
              </a:xfrm>
              <a:prstGeom prst="rtTriangl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p:cNvSpPr txBox="1"/>
              <p:nvPr/>
            </p:nvSpPr>
            <p:spPr>
              <a:xfrm>
                <a:off x="9575800" y="546100"/>
                <a:ext cx="508000" cy="746871"/>
              </a:xfrm>
              <a:prstGeom prst="rect">
                <a:avLst/>
              </a:prstGeom>
              <a:noFill/>
            </p:spPr>
            <p:txBody>
              <a:bodyPr wrap="square" lIns="182880" tIns="146304" rIns="182880" bIns="146304" rtlCol="0">
                <a:spAutoFit/>
              </a:bodyPr>
              <a:lstStyle/>
              <a:p>
                <a:pPr>
                  <a:lnSpc>
                    <a:spcPct val="90000"/>
                  </a:lnSpc>
                  <a:spcAft>
                    <a:spcPts val="600"/>
                  </a:spcAft>
                </a:pPr>
                <a:r>
                  <a:rPr lang="en-US" sz="3200" b="1"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186495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 fill="hold"/>
                                        <p:tgtEl>
                                          <p:spTgt spid="10"/>
                                        </p:tgtEl>
                                        <p:attrNameLst>
                                          <p:attrName>ppt_x</p:attrName>
                                        </p:attrNameLst>
                                      </p:cBhvr>
                                      <p:tavLst>
                                        <p:tav tm="0">
                                          <p:val>
                                            <p:strVal val="0-#ppt_w/2"/>
                                          </p:val>
                                        </p:tav>
                                        <p:tav tm="100000">
                                          <p:val>
                                            <p:strVal val="#ppt_x"/>
                                          </p:val>
                                        </p:tav>
                                      </p:tavLst>
                                    </p:anim>
                                    <p:anim calcmode="lin" valueType="num">
                                      <p:cBhvr additive="base">
                                        <p:cTn id="8" dur="3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300" fill="hold"/>
                                        <p:tgtEl>
                                          <p:spTgt spid="74"/>
                                        </p:tgtEl>
                                        <p:attrNameLst>
                                          <p:attrName>ppt_x</p:attrName>
                                        </p:attrNameLst>
                                      </p:cBhvr>
                                      <p:tavLst>
                                        <p:tav tm="0">
                                          <p:val>
                                            <p:strVal val="#ppt_x"/>
                                          </p:val>
                                        </p:tav>
                                        <p:tav tm="100000">
                                          <p:val>
                                            <p:strVal val="#ppt_x"/>
                                          </p:val>
                                        </p:tav>
                                      </p:tavLst>
                                    </p:anim>
                                    <p:anim calcmode="lin" valueType="num">
                                      <p:cBhvr additive="base">
                                        <p:cTn id="12" dur="3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300" fill="hold"/>
                                        <p:tgtEl>
                                          <p:spTgt spid="82"/>
                                        </p:tgtEl>
                                        <p:attrNameLst>
                                          <p:attrName>ppt_x</p:attrName>
                                        </p:attrNameLst>
                                      </p:cBhvr>
                                      <p:tavLst>
                                        <p:tav tm="0">
                                          <p:val>
                                            <p:strVal val="1+#ppt_w/2"/>
                                          </p:val>
                                        </p:tav>
                                        <p:tav tm="100000">
                                          <p:val>
                                            <p:strVal val="#ppt_x"/>
                                          </p:val>
                                        </p:tav>
                                      </p:tavLst>
                                    </p:anim>
                                    <p:anim calcmode="lin" valueType="num">
                                      <p:cBhvr additive="base">
                                        <p:cTn id="16" dur="300" fill="hold"/>
                                        <p:tgtEl>
                                          <p:spTgt spid="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999059" y="1627988"/>
            <a:ext cx="11370961" cy="1633721"/>
            <a:chOff x="978694" y="1596211"/>
            <a:chExt cx="11149013" cy="1601833"/>
          </a:xfrm>
        </p:grpSpPr>
        <p:sp>
          <p:nvSpPr>
            <p:cNvPr id="8" name="Text Placeholder 4"/>
            <p:cNvSpPr txBox="1">
              <a:spLocks/>
            </p:cNvSpPr>
            <p:nvPr/>
          </p:nvSpPr>
          <p:spPr>
            <a:xfrm>
              <a:off x="1000466" y="2823198"/>
              <a:ext cx="10237787" cy="374846"/>
            </a:xfrm>
            <a:prstGeom prst="rect">
              <a:avLst/>
            </a:prstGeom>
          </p:spPr>
          <p:txBody>
            <a:bodyPr>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r>
                <a:rPr lang="en-US" sz="2040" b="1" spc="306" dirty="0">
                  <a:solidFill>
                    <a:schemeClr val="accent4"/>
                  </a:solidFill>
                  <a:latin typeface="+mn-lt"/>
                </a:rPr>
                <a:t>WHAT IS DEVOPS?</a:t>
              </a:r>
            </a:p>
          </p:txBody>
        </p:sp>
        <p:sp>
          <p:nvSpPr>
            <p:cNvPr id="9" name="Title 1"/>
            <p:cNvSpPr txBox="1">
              <a:spLocks/>
            </p:cNvSpPr>
            <p:nvPr/>
          </p:nvSpPr>
          <p:spPr>
            <a:xfrm>
              <a:off x="978694" y="1596211"/>
              <a:ext cx="11149013" cy="1251857"/>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defTabSz="951304"/>
              <a:r>
                <a:rPr lang="en-US" sz="9791" b="1" i="1" spc="-104" dirty="0">
                  <a:solidFill>
                    <a:srgbClr val="8A3986"/>
                  </a:solidFill>
                </a:rPr>
                <a:t>02</a:t>
              </a:r>
            </a:p>
          </p:txBody>
        </p:sp>
      </p:grpSp>
    </p:spTree>
    <p:extLst>
      <p:ext uri="{BB962C8B-B14F-4D97-AF65-F5344CB8AC3E}">
        <p14:creationId xmlns:p14="http://schemas.microsoft.com/office/powerpoint/2010/main" val="68884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5"/>
          <p:cNvSpPr txBox="1">
            <a:spLocks/>
          </p:cNvSpPr>
          <p:nvPr/>
        </p:nvSpPr>
        <p:spPr>
          <a:xfrm>
            <a:off x="0" y="358969"/>
            <a:ext cx="12436475" cy="996792"/>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r>
              <a:rPr lang="en-US" sz="2448" spc="306" dirty="0">
                <a:solidFill>
                  <a:srgbClr val="635D59"/>
                </a:solidFill>
                <a:latin typeface="Segoe UI"/>
              </a:rPr>
              <a:t>WHAT IS DEVOPS?</a:t>
            </a:r>
            <a:br>
              <a:rPr lang="en-US" sz="2448" spc="306" dirty="0">
                <a:solidFill>
                  <a:srgbClr val="635D59"/>
                </a:solidFill>
                <a:latin typeface="Segoe UI"/>
              </a:rPr>
            </a:br>
            <a:endParaRPr lang="en-US" sz="2448" spc="306" dirty="0">
              <a:solidFill>
                <a:srgbClr val="635D59"/>
              </a:solidFill>
              <a:latin typeface="Segoe UI"/>
            </a:endParaRPr>
          </a:p>
        </p:txBody>
      </p:sp>
      <p:pic>
        <p:nvPicPr>
          <p:cNvPr id="20" name="Picture 19" descr="DevOps_KeyVisu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580" y="1553046"/>
            <a:ext cx="4212468" cy="4212468"/>
          </a:xfrm>
          <a:prstGeom prst="rect">
            <a:avLst/>
          </a:prstGeom>
        </p:spPr>
      </p:pic>
      <p:sp>
        <p:nvSpPr>
          <p:cNvPr id="6" name="Rectangle 5"/>
          <p:cNvSpPr/>
          <p:nvPr/>
        </p:nvSpPr>
        <p:spPr>
          <a:xfrm>
            <a:off x="925649" y="2489150"/>
            <a:ext cx="5256584" cy="2123658"/>
          </a:xfrm>
          <a:prstGeom prst="rect">
            <a:avLst/>
          </a:prstGeom>
        </p:spPr>
        <p:txBody>
          <a:bodyPr wrap="square">
            <a:spAutoFit/>
          </a:bodyPr>
          <a:lstStyle/>
          <a:p>
            <a:r>
              <a:rPr lang="en-US" dirty="0">
                <a:solidFill>
                  <a:srgbClr val="333333"/>
                </a:solidFill>
                <a:latin typeface="Calibri" panose="020F0502020204030204" pitchFamily="34" charset="0"/>
              </a:rPr>
              <a:t>/</a:t>
            </a:r>
            <a:r>
              <a:rPr lang="en-US" dirty="0" err="1">
                <a:solidFill>
                  <a:srgbClr val="333333"/>
                </a:solidFill>
                <a:latin typeface="Calibri" panose="020F0502020204030204" pitchFamily="34" charset="0"/>
              </a:rPr>
              <a:t>dɪˈvɒp</a:t>
            </a:r>
            <a:r>
              <a:rPr lang="en-US" dirty="0">
                <a:solidFill>
                  <a:srgbClr val="333333"/>
                </a:solidFill>
                <a:latin typeface="Calibri" panose="020F0502020204030204" pitchFamily="34" charset="0"/>
              </a:rPr>
              <a:t>ːˈ</a:t>
            </a:r>
            <a:r>
              <a:rPr lang="en-US" dirty="0" err="1">
                <a:solidFill>
                  <a:srgbClr val="333333"/>
                </a:solidFill>
                <a:latin typeface="Calibri" panose="020F0502020204030204" pitchFamily="34" charset="0"/>
              </a:rPr>
              <a:t>ɛs</a:t>
            </a:r>
            <a:r>
              <a:rPr lang="en-US" dirty="0">
                <a:solidFill>
                  <a:srgbClr val="333333"/>
                </a:solidFill>
                <a:latin typeface="Calibri" panose="020F0502020204030204" pitchFamily="34" charset="0"/>
              </a:rPr>
              <a:t>/ </a:t>
            </a:r>
            <a:br>
              <a:rPr lang="en-US" dirty="0">
                <a:solidFill>
                  <a:srgbClr val="333333"/>
                </a:solidFill>
                <a:latin typeface="Calibri" panose="020F0502020204030204" pitchFamily="34" charset="0"/>
              </a:rPr>
            </a:br>
            <a:r>
              <a:rPr lang="en-US" dirty="0">
                <a:solidFill>
                  <a:srgbClr val="333333"/>
                </a:solidFill>
                <a:latin typeface="Calibri" panose="020F0502020204030204" pitchFamily="34" charset="0"/>
              </a:rPr>
              <a:t>Noun</a:t>
            </a:r>
            <a:br>
              <a:rPr lang="en-US" dirty="0">
                <a:solidFill>
                  <a:srgbClr val="333333"/>
                </a:solidFill>
                <a:latin typeface="Calibri" panose="020F0502020204030204" pitchFamily="34" charset="0"/>
              </a:rPr>
            </a:br>
            <a:r>
              <a:rPr lang="en-US" sz="2400" i="1" dirty="0">
                <a:solidFill>
                  <a:srgbClr val="333333"/>
                </a:solidFill>
                <a:latin typeface="Calibri" panose="020F0502020204030204" pitchFamily="34" charset="0"/>
              </a:rPr>
              <a:t>a cross-disciplinary community of practices dedicated to the study of building, evolving and operating rapidly-changing resilient systems at scale.</a:t>
            </a:r>
            <a:endParaRPr lang="en-US" i="1" dirty="0">
              <a:latin typeface="Calibri" panose="020F0502020204030204" pitchFamily="34" charset="0"/>
            </a:endParaRPr>
          </a:p>
        </p:txBody>
      </p:sp>
    </p:spTree>
    <p:extLst>
      <p:ext uri="{BB962C8B-B14F-4D97-AF65-F5344CB8AC3E}">
        <p14:creationId xmlns:p14="http://schemas.microsoft.com/office/powerpoint/2010/main" val="343326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44010" y="6350296"/>
            <a:ext cx="2126171" cy="433923"/>
          </a:xfrm>
          <a:prstGeom prst="rect">
            <a:avLst/>
          </a:prstGeom>
          <a:noFill/>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000" b="0" i="1" u="none" strike="noStrike" kern="0" cap="none" spc="0" normalizeH="0" baseline="0" noProof="0" dirty="0">
                <a:ln>
                  <a:noFill/>
                </a:ln>
                <a:gradFill>
                  <a:gsLst>
                    <a:gs pos="2917">
                      <a:schemeClr val="tx1"/>
                    </a:gs>
                    <a:gs pos="30000">
                      <a:schemeClr val="tx1"/>
                    </a:gs>
                  </a:gsLst>
                  <a:lin ang="5400000" scaled="0"/>
                </a:gradFill>
                <a:effectLst/>
                <a:uLnTx/>
                <a:uFillTx/>
                <a:latin typeface="Segoe UI"/>
              </a:rPr>
              <a:t>Source: </a:t>
            </a:r>
            <a:r>
              <a:rPr kumimoji="0" lang="en-US" sz="1000" b="0" i="1" u="none" strike="noStrike" kern="0" cap="none" spc="0" normalizeH="0" baseline="0" noProof="0" dirty="0">
                <a:ln>
                  <a:noFill/>
                </a:ln>
                <a:gradFill>
                  <a:gsLst>
                    <a:gs pos="2917">
                      <a:schemeClr val="tx1"/>
                    </a:gs>
                    <a:gs pos="30000">
                      <a:schemeClr val="tx1"/>
                    </a:gs>
                  </a:gsLst>
                  <a:lin ang="5400000" scaled="0"/>
                </a:gradFill>
                <a:effectLst/>
                <a:uLnTx/>
                <a:uFillTx/>
                <a:latin typeface="Segoe UI"/>
                <a:hlinkClick r:id="rId3"/>
              </a:rPr>
              <a:t>https://puppetlabs.com/</a:t>
            </a:r>
            <a:endParaRPr kumimoji="0" lang="en-US" sz="1000" b="0" i="1" u="none" strike="noStrike" kern="0" cap="none" spc="0" normalizeH="0" baseline="0" noProof="0" dirty="0">
              <a:ln>
                <a:noFill/>
              </a:ln>
              <a:gradFill>
                <a:gsLst>
                  <a:gs pos="2917">
                    <a:schemeClr val="tx1"/>
                  </a:gs>
                  <a:gs pos="30000">
                    <a:schemeClr val="tx1"/>
                  </a:gs>
                </a:gsLst>
                <a:lin ang="5400000" scaled="0"/>
              </a:gradFill>
              <a:effectLst/>
              <a:uLnTx/>
              <a:uFillTx/>
              <a:latin typeface="Segoe UI"/>
            </a:endParaRPr>
          </a:p>
        </p:txBody>
      </p:sp>
      <p:sp>
        <p:nvSpPr>
          <p:cNvPr id="17" name="Oval 16"/>
          <p:cNvSpPr/>
          <p:nvPr/>
        </p:nvSpPr>
        <p:spPr bwMode="auto">
          <a:xfrm>
            <a:off x="3505200" y="1696674"/>
            <a:ext cx="4593771" cy="4593771"/>
          </a:xfrm>
          <a:prstGeom prst="ellipse">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Oval 18"/>
          <p:cNvSpPr/>
          <p:nvPr/>
        </p:nvSpPr>
        <p:spPr bwMode="auto">
          <a:xfrm>
            <a:off x="7485721" y="2458628"/>
            <a:ext cx="304800" cy="304800"/>
          </a:xfrm>
          <a:prstGeom prst="ellipse">
            <a:avLst/>
          </a:prstGeom>
          <a:solidFill>
            <a:srgbClr val="8A3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Oval 19"/>
          <p:cNvSpPr/>
          <p:nvPr/>
        </p:nvSpPr>
        <p:spPr bwMode="auto">
          <a:xfrm>
            <a:off x="4214525" y="2000883"/>
            <a:ext cx="304800" cy="304800"/>
          </a:xfrm>
          <a:prstGeom prst="ellipse">
            <a:avLst/>
          </a:prstGeom>
          <a:solidFill>
            <a:srgbClr val="8A3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Oval 20"/>
          <p:cNvSpPr/>
          <p:nvPr/>
        </p:nvSpPr>
        <p:spPr bwMode="auto">
          <a:xfrm>
            <a:off x="7833514" y="4535404"/>
            <a:ext cx="304800" cy="304800"/>
          </a:xfrm>
          <a:prstGeom prst="ellipse">
            <a:avLst/>
          </a:prstGeom>
          <a:solidFill>
            <a:srgbClr val="8A3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Oval 21"/>
          <p:cNvSpPr/>
          <p:nvPr/>
        </p:nvSpPr>
        <p:spPr bwMode="auto">
          <a:xfrm>
            <a:off x="3539572" y="4789691"/>
            <a:ext cx="304800" cy="304800"/>
          </a:xfrm>
          <a:prstGeom prst="ellipse">
            <a:avLst/>
          </a:prstGeom>
          <a:solidFill>
            <a:srgbClr val="8A3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ectangle 22"/>
          <p:cNvSpPr/>
          <p:nvPr/>
        </p:nvSpPr>
        <p:spPr>
          <a:xfrm>
            <a:off x="8170850" y="1850156"/>
            <a:ext cx="3073400" cy="400110"/>
          </a:xfrm>
          <a:prstGeom prst="rect">
            <a:avLst/>
          </a:prstGeom>
        </p:spPr>
        <p:txBody>
          <a:bodyPr wrap="square">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8A3986"/>
                </a:solidFill>
                <a:effectLst/>
                <a:uLnTx/>
                <a:uFillTx/>
                <a:latin typeface="Segoe UI Light"/>
                <a:ea typeface="Segoe UI" pitchFamily="34" charset="0"/>
                <a:cs typeface="Segoe UI" pitchFamily="34" charset="0"/>
              </a:rPr>
              <a:t>Deploy code </a:t>
            </a:r>
            <a:r>
              <a:rPr lang="en-US" sz="2000" kern="0" dirty="0">
                <a:solidFill>
                  <a:srgbClr val="8A3986"/>
                </a:solidFill>
                <a:latin typeface="Segoe UI Light"/>
                <a:ea typeface="Segoe UI" pitchFamily="34" charset="0"/>
                <a:cs typeface="Segoe UI" pitchFamily="34" charset="0"/>
              </a:rPr>
              <a:t>200</a:t>
            </a:r>
            <a:r>
              <a:rPr kumimoji="0" lang="en-US" sz="2000" b="0" i="0" u="none" strike="noStrike" kern="0" cap="none" spc="0" normalizeH="0" baseline="0" noProof="0" dirty="0">
                <a:ln>
                  <a:noFill/>
                </a:ln>
                <a:solidFill>
                  <a:srgbClr val="8A3986"/>
                </a:solidFill>
                <a:effectLst/>
                <a:uLnTx/>
                <a:uFillTx/>
                <a:latin typeface="Segoe UI Light"/>
                <a:ea typeface="Segoe UI" pitchFamily="34" charset="0"/>
                <a:cs typeface="Segoe UI" pitchFamily="34" charset="0"/>
              </a:rPr>
              <a:t>x times</a:t>
            </a:r>
          </a:p>
        </p:txBody>
      </p:sp>
      <p:sp>
        <p:nvSpPr>
          <p:cNvPr id="24" name="Rectangle 23"/>
          <p:cNvSpPr/>
          <p:nvPr/>
        </p:nvSpPr>
        <p:spPr>
          <a:xfrm>
            <a:off x="8211287" y="2237122"/>
            <a:ext cx="2687470" cy="738664"/>
          </a:xfrm>
          <a:prstGeom prst="rect">
            <a:avLst/>
          </a:prstGeom>
        </p:spPr>
        <p:txBody>
          <a:bodyPr wrap="square">
            <a:spAutoFit/>
          </a:bodyPr>
          <a:lstStyle/>
          <a:p>
            <a:pPr marL="0" marR="0" lvl="0" indent="0" defTabSz="932293" eaLnBrk="1" fontAlgn="base" latinLnBrk="0" hangingPunct="1">
              <a:lnSpc>
                <a:spcPct val="100000"/>
              </a:lnSpc>
              <a:spcBef>
                <a:spcPts val="600"/>
              </a:spcBef>
              <a:spcAft>
                <a:spcPct val="0"/>
              </a:spcAft>
              <a:buClrTx/>
              <a:buSzTx/>
              <a:buFontTx/>
              <a:buNone/>
              <a:tabLst/>
              <a:defRPr/>
            </a:pPr>
            <a:r>
              <a:rPr kumimoji="0" lang="en-US" sz="1400" b="0" i="0" u="none" strike="noStrike" kern="0" cap="none" spc="-50" normalizeH="0" baseline="0" noProof="0" dirty="0">
                <a:ln>
                  <a:noFill/>
                </a:ln>
                <a:gradFill>
                  <a:gsLst>
                    <a:gs pos="0">
                      <a:srgbClr val="76736D"/>
                    </a:gs>
                    <a:gs pos="100000">
                      <a:srgbClr val="76736D"/>
                    </a:gs>
                  </a:gsLst>
                  <a:lin ang="5400000" scaled="0"/>
                </a:gradFill>
                <a:effectLst/>
                <a:uLnTx/>
                <a:uFillTx/>
                <a:ea typeface="Segoe UI" pitchFamily="34" charset="0"/>
                <a:cs typeface="Segoe UI" pitchFamily="34" charset="0"/>
              </a:rPr>
              <a:t>with 2555x faster lead</a:t>
            </a:r>
            <a:r>
              <a:rPr kumimoji="0" lang="en-US" sz="1400" b="0" i="0" u="none" strike="noStrike" kern="0" cap="none" spc="-50" normalizeH="0" noProof="0" dirty="0">
                <a:ln>
                  <a:noFill/>
                </a:ln>
                <a:gradFill>
                  <a:gsLst>
                    <a:gs pos="0">
                      <a:srgbClr val="76736D"/>
                    </a:gs>
                    <a:gs pos="100000">
                      <a:srgbClr val="76736D"/>
                    </a:gs>
                  </a:gsLst>
                  <a:lin ang="5400000" scaled="0"/>
                </a:gradFill>
                <a:effectLst/>
                <a:uLnTx/>
                <a:uFillTx/>
                <a:ea typeface="Segoe UI" pitchFamily="34" charset="0"/>
                <a:cs typeface="Segoe UI" pitchFamily="34" charset="0"/>
              </a:rPr>
              <a:t> times compared to </a:t>
            </a:r>
            <a:r>
              <a:rPr kumimoji="0" lang="en-US" sz="1400" b="0" i="0" u="none" strike="noStrike" kern="0" cap="none" spc="-50" normalizeH="0" baseline="0" noProof="0" dirty="0">
                <a:ln>
                  <a:noFill/>
                </a:ln>
                <a:gradFill>
                  <a:gsLst>
                    <a:gs pos="0">
                      <a:srgbClr val="76736D"/>
                    </a:gs>
                    <a:gs pos="100000">
                      <a:srgbClr val="76736D"/>
                    </a:gs>
                  </a:gsLst>
                  <a:lin ang="5400000" scaled="0"/>
                </a:gradFill>
                <a:effectLst/>
                <a:uLnTx/>
                <a:uFillTx/>
                <a:ea typeface="Segoe UI" pitchFamily="34" charset="0"/>
                <a:cs typeface="Segoe UI" pitchFamily="34" charset="0"/>
              </a:rPr>
              <a:t>lower-performing peers</a:t>
            </a:r>
          </a:p>
        </p:txBody>
      </p:sp>
      <p:sp>
        <p:nvSpPr>
          <p:cNvPr id="25" name="Rectangle 24"/>
          <p:cNvSpPr/>
          <p:nvPr/>
        </p:nvSpPr>
        <p:spPr>
          <a:xfrm>
            <a:off x="621027" y="4566138"/>
            <a:ext cx="2680886" cy="400110"/>
          </a:xfrm>
          <a:prstGeom prst="rect">
            <a:avLst/>
          </a:prstGeom>
        </p:spPr>
        <p:txBody>
          <a:bodyPr wrap="square">
            <a:spAutoFit/>
          </a:bodyPr>
          <a:lstStyle/>
          <a:p>
            <a:pPr marL="0" marR="0" lvl="0" indent="0" algn="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8A3986"/>
                </a:solidFill>
                <a:effectLst/>
                <a:uLnTx/>
                <a:uFillTx/>
                <a:latin typeface="Segoe UI Light" panose="020B0502040204020203" pitchFamily="34" charset="0"/>
                <a:ea typeface="Segoe UI" pitchFamily="34" charset="0"/>
                <a:cs typeface="Segoe UI Light" panose="020B0502040204020203" pitchFamily="34" charset="0"/>
              </a:rPr>
              <a:t>Improved code</a:t>
            </a:r>
            <a:r>
              <a:rPr kumimoji="0" lang="en-US" sz="2000" b="0" i="0" u="none" strike="noStrike" kern="0" cap="none" spc="0" normalizeH="0" noProof="0" dirty="0">
                <a:ln>
                  <a:noFill/>
                </a:ln>
                <a:solidFill>
                  <a:srgbClr val="8A3986"/>
                </a:solidFill>
                <a:effectLst/>
                <a:uLnTx/>
                <a:uFillTx/>
                <a:latin typeface="Segoe UI Light" panose="020B0502040204020203" pitchFamily="34" charset="0"/>
                <a:ea typeface="Segoe UI" pitchFamily="34" charset="0"/>
                <a:cs typeface="Segoe UI Light" panose="020B0502040204020203" pitchFamily="34" charset="0"/>
              </a:rPr>
              <a:t> quality</a:t>
            </a:r>
            <a:endParaRPr kumimoji="0" lang="en-US" sz="2000" b="0" i="0" u="none" strike="noStrike" kern="0" cap="none" spc="0" normalizeH="0" baseline="0" noProof="0" dirty="0">
              <a:ln>
                <a:noFill/>
              </a:ln>
              <a:solidFill>
                <a:srgbClr val="8A3986"/>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26" name="Rectangle 25"/>
          <p:cNvSpPr/>
          <p:nvPr/>
        </p:nvSpPr>
        <p:spPr>
          <a:xfrm>
            <a:off x="775350" y="1719849"/>
            <a:ext cx="2822596" cy="400110"/>
          </a:xfrm>
          <a:prstGeom prst="rect">
            <a:avLst/>
          </a:prstGeom>
        </p:spPr>
        <p:txBody>
          <a:bodyPr wrap="square">
            <a:spAutoFit/>
          </a:bodyPr>
          <a:lstStyle/>
          <a:p>
            <a:pPr marL="0" marR="0" lvl="0" indent="0" algn="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8A3986"/>
                </a:solidFill>
                <a:effectLst/>
                <a:uLnTx/>
                <a:uFillTx/>
                <a:latin typeface="Segoe UI Light"/>
                <a:ea typeface="Segoe UI" pitchFamily="34" charset="0"/>
                <a:cs typeface="Segoe UI" pitchFamily="34" charset="0"/>
              </a:rPr>
              <a:t>Competitive advantage</a:t>
            </a:r>
          </a:p>
        </p:txBody>
      </p:sp>
      <p:sp>
        <p:nvSpPr>
          <p:cNvPr id="27" name="Rectangle 26"/>
          <p:cNvSpPr/>
          <p:nvPr/>
        </p:nvSpPr>
        <p:spPr>
          <a:xfrm>
            <a:off x="775350" y="2116583"/>
            <a:ext cx="2760124" cy="954107"/>
          </a:xfrm>
          <a:prstGeom prst="rect">
            <a:avLst/>
          </a:prstGeom>
        </p:spPr>
        <p:txBody>
          <a:bodyPr wrap="square">
            <a:spAutoFit/>
          </a:bodyPr>
          <a:lstStyle/>
          <a:p>
            <a:pPr marL="0" marR="0" lvl="0" indent="0" algn="r" defTabSz="932293" eaLnBrk="1" fontAlgn="base" latinLnBrk="0" hangingPunct="1">
              <a:lnSpc>
                <a:spcPct val="100000"/>
              </a:lnSpc>
              <a:spcBef>
                <a:spcPts val="600"/>
              </a:spcBef>
              <a:spcAft>
                <a:spcPct val="0"/>
              </a:spcAft>
              <a:buClrTx/>
              <a:buSzTx/>
              <a:buFontTx/>
              <a:buNone/>
              <a:tabLst/>
              <a:defRPr/>
            </a:pPr>
            <a:r>
              <a:rPr kumimoji="0" lang="en-US" sz="1400" b="0" i="0" u="none" strike="noStrike" kern="0" cap="none" spc="-50" normalizeH="0" baseline="0" noProof="0" dirty="0">
                <a:ln>
                  <a:noFill/>
                </a:ln>
                <a:gradFill>
                  <a:gsLst>
                    <a:gs pos="0">
                      <a:srgbClr val="76736D"/>
                    </a:gs>
                    <a:gs pos="100000">
                      <a:srgbClr val="76736D"/>
                    </a:gs>
                  </a:gsLst>
                  <a:lin ang="5400000" scaled="0"/>
                </a:gradFill>
                <a:effectLst/>
                <a:uLnTx/>
                <a:uFillTx/>
                <a:ea typeface="Segoe UI" pitchFamily="34" charset="0"/>
                <a:cs typeface="Segoe UI" pitchFamily="34" charset="0"/>
              </a:rPr>
              <a:t>Firms with high-performing IT organizations were 2x as</a:t>
            </a:r>
            <a:r>
              <a:rPr kumimoji="0" lang="en-US" sz="1400" b="0" i="0" u="none" strike="noStrike" kern="0" cap="none" spc="-50" normalizeH="0" noProof="0" dirty="0">
                <a:ln>
                  <a:noFill/>
                </a:ln>
                <a:gradFill>
                  <a:gsLst>
                    <a:gs pos="0">
                      <a:srgbClr val="76736D"/>
                    </a:gs>
                    <a:gs pos="100000">
                      <a:srgbClr val="76736D"/>
                    </a:gs>
                  </a:gsLst>
                  <a:lin ang="5400000" scaled="0"/>
                </a:gradFill>
                <a:effectLst/>
                <a:uLnTx/>
                <a:uFillTx/>
                <a:ea typeface="Segoe UI" pitchFamily="34" charset="0"/>
                <a:cs typeface="Segoe UI" pitchFamily="34" charset="0"/>
              </a:rPr>
              <a:t> </a:t>
            </a:r>
            <a:r>
              <a:rPr kumimoji="0" lang="en-US" sz="1400" b="0" i="0" u="none" strike="noStrike" kern="0" cap="none" spc="-50" normalizeH="0" baseline="0" noProof="0" dirty="0">
                <a:ln>
                  <a:noFill/>
                </a:ln>
                <a:gradFill>
                  <a:gsLst>
                    <a:gs pos="0">
                      <a:srgbClr val="76736D"/>
                    </a:gs>
                    <a:gs pos="100000">
                      <a:srgbClr val="76736D"/>
                    </a:gs>
                  </a:gsLst>
                  <a:lin ang="5400000" scaled="0"/>
                </a:gradFill>
                <a:effectLst/>
                <a:uLnTx/>
                <a:uFillTx/>
                <a:ea typeface="Segoe UI" pitchFamily="34" charset="0"/>
                <a:cs typeface="Segoe UI" pitchFamily="34" charset="0"/>
              </a:rPr>
              <a:t>likely </a:t>
            </a:r>
            <a:br>
              <a:rPr kumimoji="0" lang="en-US" sz="1400" b="0" i="0" u="none" strike="noStrike" kern="0" cap="none" spc="-50" normalizeH="0" baseline="0" noProof="0" dirty="0">
                <a:ln>
                  <a:noFill/>
                </a:ln>
                <a:gradFill>
                  <a:gsLst>
                    <a:gs pos="0">
                      <a:srgbClr val="76736D"/>
                    </a:gs>
                    <a:gs pos="100000">
                      <a:srgbClr val="76736D"/>
                    </a:gs>
                  </a:gsLst>
                  <a:lin ang="5400000" scaled="0"/>
                </a:gradFill>
                <a:effectLst/>
                <a:uLnTx/>
                <a:uFillTx/>
                <a:ea typeface="Segoe UI" pitchFamily="34" charset="0"/>
                <a:cs typeface="Segoe UI" pitchFamily="34" charset="0"/>
              </a:rPr>
            </a:br>
            <a:r>
              <a:rPr kumimoji="0" lang="en-US" sz="1400" b="0" i="0" u="none" strike="noStrike" kern="0" cap="none" spc="-50" normalizeH="0" baseline="0" noProof="0" dirty="0">
                <a:ln>
                  <a:noFill/>
                </a:ln>
                <a:gradFill>
                  <a:gsLst>
                    <a:gs pos="0">
                      <a:srgbClr val="76736D"/>
                    </a:gs>
                    <a:gs pos="100000">
                      <a:srgbClr val="76736D"/>
                    </a:gs>
                  </a:gsLst>
                  <a:lin ang="5400000" scaled="0"/>
                </a:gradFill>
                <a:effectLst/>
                <a:uLnTx/>
                <a:uFillTx/>
                <a:ea typeface="Segoe UI" pitchFamily="34" charset="0"/>
                <a:cs typeface="Segoe UI" pitchFamily="34" charset="0"/>
              </a:rPr>
              <a:t>to exceed their profitability, market share, and productivity goals</a:t>
            </a:r>
          </a:p>
        </p:txBody>
      </p:sp>
      <p:sp>
        <p:nvSpPr>
          <p:cNvPr id="28" name="Rectangle 27"/>
          <p:cNvSpPr/>
          <p:nvPr/>
        </p:nvSpPr>
        <p:spPr>
          <a:xfrm>
            <a:off x="8288861" y="4272305"/>
            <a:ext cx="2825920" cy="400110"/>
          </a:xfrm>
          <a:prstGeom prst="rect">
            <a:avLst/>
          </a:prstGeom>
        </p:spPr>
        <p:txBody>
          <a:bodyPr wrap="square">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lang="en-US" sz="2000" kern="0" noProof="0" dirty="0">
                <a:solidFill>
                  <a:srgbClr val="8A3986"/>
                </a:solidFill>
                <a:latin typeface="Segoe UI Light" panose="020B0502040204020203" pitchFamily="34" charset="0"/>
                <a:ea typeface="Segoe UI" pitchFamily="34" charset="0"/>
                <a:cs typeface="Segoe UI Light" panose="020B0502040204020203" pitchFamily="34" charset="0"/>
              </a:rPr>
              <a:t>3x lower failure rate</a:t>
            </a:r>
            <a:endParaRPr kumimoji="0" lang="en-US" sz="2000" i="0" u="none" strike="noStrike" kern="0" cap="none" spc="0" normalizeH="0" baseline="0" noProof="0" dirty="0">
              <a:ln>
                <a:noFill/>
              </a:ln>
              <a:solidFill>
                <a:srgbClr val="8A3986"/>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1" name="Rectangle 30"/>
          <p:cNvSpPr/>
          <p:nvPr/>
        </p:nvSpPr>
        <p:spPr>
          <a:xfrm>
            <a:off x="8288861" y="4672415"/>
            <a:ext cx="2249856" cy="523220"/>
          </a:xfrm>
          <a:prstGeom prst="rect">
            <a:avLst/>
          </a:prstGeom>
        </p:spPr>
        <p:txBody>
          <a:bodyPr wrap="square">
            <a:spAutoFit/>
          </a:bodyPr>
          <a:lstStyle/>
          <a:p>
            <a:pPr marL="0" marR="0" lvl="0" indent="0" defTabSz="932293" eaLnBrk="1" fontAlgn="base" latinLnBrk="0" hangingPunct="1">
              <a:lnSpc>
                <a:spcPct val="100000"/>
              </a:lnSpc>
              <a:spcBef>
                <a:spcPts val="600"/>
              </a:spcBef>
              <a:spcAft>
                <a:spcPct val="0"/>
              </a:spcAft>
              <a:buClrTx/>
              <a:buSzTx/>
              <a:buFontTx/>
              <a:buNone/>
              <a:tabLst/>
              <a:defRPr/>
            </a:pPr>
            <a:r>
              <a:rPr kumimoji="0" lang="en-US" sz="1400" b="0" i="0" u="none" strike="noStrike" kern="0" cap="none" spc="-50" normalizeH="0" baseline="0" noProof="0" dirty="0">
                <a:ln>
                  <a:noFill/>
                </a:ln>
                <a:gradFill>
                  <a:gsLst>
                    <a:gs pos="0">
                      <a:srgbClr val="76736D"/>
                    </a:gs>
                    <a:gs pos="100000">
                      <a:srgbClr val="76736D"/>
                    </a:gs>
                  </a:gsLst>
                  <a:lin ang="5400000" scaled="0"/>
                </a:gradFill>
                <a:effectLst/>
                <a:uLnTx/>
                <a:uFillTx/>
                <a:ea typeface="Segoe UI" pitchFamily="34" charset="0"/>
                <a:cs typeface="Segoe UI" pitchFamily="34" charset="0"/>
              </a:rPr>
              <a:t>and 24x faster mean time to recover (MTTR)</a:t>
            </a:r>
          </a:p>
        </p:txBody>
      </p:sp>
      <p:grpSp>
        <p:nvGrpSpPr>
          <p:cNvPr id="2" name="Group 1"/>
          <p:cNvGrpSpPr/>
          <p:nvPr/>
        </p:nvGrpSpPr>
        <p:grpSpPr>
          <a:xfrm>
            <a:off x="3731315" y="1919904"/>
            <a:ext cx="4141541" cy="4147310"/>
            <a:chOff x="3731315" y="1919904"/>
            <a:chExt cx="4141541" cy="4147310"/>
          </a:xfrm>
        </p:grpSpPr>
        <p:pic>
          <p:nvPicPr>
            <p:cNvPr id="18" name="Picture 17"/>
            <p:cNvPicPr>
              <a:picLocks noChangeAspect="1"/>
            </p:cNvPicPr>
            <p:nvPr/>
          </p:nvPicPr>
          <p:blipFill>
            <a:blip r:embed="rId4"/>
            <a:stretch>
              <a:fillRect/>
            </a:stretch>
          </p:blipFill>
          <p:spPr>
            <a:xfrm>
              <a:off x="3731315" y="1919904"/>
              <a:ext cx="4141541" cy="4147310"/>
            </a:xfrm>
            <a:prstGeom prst="flowChartConnector">
              <a:avLst/>
            </a:prstGeom>
          </p:spPr>
        </p:pic>
        <p:sp>
          <p:nvSpPr>
            <p:cNvPr id="32" name="Rectangle 31"/>
            <p:cNvSpPr/>
            <p:nvPr/>
          </p:nvSpPr>
          <p:spPr>
            <a:xfrm>
              <a:off x="4202013" y="2812024"/>
              <a:ext cx="1548172" cy="613230"/>
            </a:xfrm>
            <a:prstGeom prst="rect">
              <a:avLst/>
            </a:prstGeom>
            <a:solidFill>
              <a:srgbClr val="F0A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1"/>
                  </a:solidFill>
                  <a:latin typeface="Arial" panose="020B0604020202020204" pitchFamily="34" charset="0"/>
                  <a:cs typeface="Arial" panose="020B0604020202020204" pitchFamily="34" charset="0"/>
                </a:rPr>
                <a:t>2016</a:t>
              </a:r>
              <a:endParaRPr lang="en-US" sz="4600" dirty="0">
                <a:solidFill>
                  <a:schemeClr val="accent1"/>
                </a:solidFill>
                <a:latin typeface="Arial" panose="020B0604020202020204" pitchFamily="34" charset="0"/>
                <a:cs typeface="Arial" panose="020B0604020202020204" pitchFamily="34" charset="0"/>
              </a:endParaRPr>
            </a:p>
          </p:txBody>
        </p:sp>
      </p:grpSp>
      <p:sp>
        <p:nvSpPr>
          <p:cNvPr id="33" name="Title 15"/>
          <p:cNvSpPr txBox="1">
            <a:spLocks/>
          </p:cNvSpPr>
          <p:nvPr/>
        </p:nvSpPr>
        <p:spPr>
          <a:xfrm>
            <a:off x="0" y="364914"/>
            <a:ext cx="12436475" cy="996792"/>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32597">
              <a:lnSpc>
                <a:spcPts val="3060"/>
              </a:lnSpc>
              <a:defRPr/>
            </a:pPr>
            <a:r>
              <a:rPr lang="en-US" sz="2448" spc="306" dirty="0">
                <a:solidFill>
                  <a:srgbClr val="635D59"/>
                </a:solidFill>
                <a:latin typeface="Segoe UI"/>
              </a:rPr>
              <a:t>DEVOPS BENEFITS</a:t>
            </a:r>
          </a:p>
          <a:p>
            <a:pPr algn="ctr" defTabSz="932597">
              <a:lnSpc>
                <a:spcPts val="3060"/>
              </a:lnSpc>
              <a:defRPr/>
            </a:pPr>
            <a:endParaRPr lang="en-US" sz="2448" spc="306" dirty="0">
              <a:solidFill>
                <a:srgbClr val="635D59"/>
              </a:solidFill>
              <a:latin typeface="Segoe UI"/>
            </a:endParaRPr>
          </a:p>
        </p:txBody>
      </p:sp>
      <p:sp>
        <p:nvSpPr>
          <p:cNvPr id="36" name="Rectangle 35"/>
          <p:cNvSpPr/>
          <p:nvPr/>
        </p:nvSpPr>
        <p:spPr>
          <a:xfrm>
            <a:off x="838865" y="4954262"/>
            <a:ext cx="2439064" cy="523220"/>
          </a:xfrm>
          <a:prstGeom prst="rect">
            <a:avLst/>
          </a:prstGeom>
        </p:spPr>
        <p:txBody>
          <a:bodyPr wrap="square">
            <a:spAutoFit/>
          </a:bodyPr>
          <a:lstStyle/>
          <a:p>
            <a:pPr marL="0" marR="0" lvl="0" indent="0" algn="r" defTabSz="932293" eaLnBrk="1" fontAlgn="base" latinLnBrk="0" hangingPunct="1">
              <a:lnSpc>
                <a:spcPct val="100000"/>
              </a:lnSpc>
              <a:spcBef>
                <a:spcPts val="600"/>
              </a:spcBef>
              <a:spcAft>
                <a:spcPct val="0"/>
              </a:spcAft>
              <a:buClrTx/>
              <a:buSzTx/>
              <a:buFontTx/>
              <a:buNone/>
              <a:tabLst/>
              <a:defRPr/>
            </a:pPr>
            <a:r>
              <a:rPr kumimoji="0" lang="en-US" sz="1400" b="0" i="0" u="none" strike="noStrike" kern="0" cap="none" spc="-50" normalizeH="0" baseline="0" noProof="0" dirty="0">
                <a:ln>
                  <a:noFill/>
                </a:ln>
                <a:gradFill>
                  <a:gsLst>
                    <a:gs pos="0">
                      <a:srgbClr val="76736D"/>
                    </a:gs>
                    <a:gs pos="100000">
                      <a:srgbClr val="76736D"/>
                    </a:gs>
                  </a:gsLst>
                  <a:lin ang="5400000" scaled="0"/>
                </a:gradFill>
                <a:effectLst/>
                <a:uLnTx/>
                <a:uFillTx/>
                <a:ea typeface="Segoe UI" pitchFamily="34" charset="0"/>
                <a:cs typeface="Segoe UI" pitchFamily="34" charset="0"/>
              </a:rPr>
              <a:t>22%</a:t>
            </a:r>
            <a:r>
              <a:rPr kumimoji="0" lang="en-US" sz="1400" b="0" i="0" u="none" strike="noStrike" kern="0" cap="none" spc="-50" normalizeH="0" noProof="0" dirty="0">
                <a:ln>
                  <a:noFill/>
                </a:ln>
                <a:gradFill>
                  <a:gsLst>
                    <a:gs pos="0">
                      <a:srgbClr val="76736D"/>
                    </a:gs>
                    <a:gs pos="100000">
                      <a:srgbClr val="76736D"/>
                    </a:gs>
                  </a:gsLst>
                  <a:lin ang="5400000" scaled="0"/>
                </a:gradFill>
                <a:effectLst/>
                <a:uLnTx/>
                <a:uFillTx/>
                <a:ea typeface="Segoe UI" pitchFamily="34" charset="0"/>
                <a:cs typeface="Segoe UI" pitchFamily="34" charset="0"/>
              </a:rPr>
              <a:t> less time on unplanned work and rework</a:t>
            </a:r>
            <a:endParaRPr kumimoji="0" lang="en-US" sz="1400" b="0" i="0" u="none" strike="noStrike" kern="0" cap="none" spc="-50" normalizeH="0" baseline="0" noProof="0" dirty="0">
              <a:ln>
                <a:noFill/>
              </a:ln>
              <a:gradFill>
                <a:gsLst>
                  <a:gs pos="0">
                    <a:srgbClr val="76736D"/>
                  </a:gs>
                  <a:gs pos="100000">
                    <a:srgbClr val="76736D"/>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421551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52000" autoRev="1" fill="hold" nodeType="withEffect">
                                  <p:stCondLst>
                                    <p:cond delay="0"/>
                                  </p:stCondLst>
                                  <p:childTnLst>
                                    <p:animScale>
                                      <p:cBhvr>
                                        <p:cTn id="8" dur="250" fill="hold"/>
                                        <p:tgtEl>
                                          <p:spTgt spid="2"/>
                                        </p:tgtEl>
                                      </p:cBhvr>
                                      <p:by x="0" y="0"/>
                                    </p:animScale>
                                  </p:childTnLst>
                                </p:cTn>
                              </p:par>
                              <p:par>
                                <p:cTn id="9" presetID="1" presetClass="entr" presetSubtype="0"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17"/>
                                        </p:tgtEl>
                                      </p:cBhvr>
                                      <p:by x="0" y="0"/>
                                    </p:animScale>
                                  </p:childTnLst>
                                </p:cTn>
                              </p:par>
                            </p:childTnLst>
                          </p:cTn>
                        </p:par>
                        <p:par>
                          <p:cTn id="13" fill="hold">
                            <p:stCondLst>
                              <p:cond delay="1000"/>
                            </p:stCondLst>
                            <p:childTnLst>
                              <p:par>
                                <p:cTn id="14" presetID="10" presetClass="entr" presetSubtype="0" fill="hold" grpId="0" nodeType="afterEffect">
                                  <p:stCondLst>
                                    <p:cond delay="3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750"/>
                                        <p:tgtEl>
                                          <p:spTgt spid="19"/>
                                        </p:tgtEl>
                                      </p:cBhvr>
                                    </p:animEffect>
                                  </p:childTnLst>
                                </p:cTn>
                              </p:par>
                              <p:par>
                                <p:cTn id="17" presetID="37" presetClass="path" presetSubtype="0" decel="100000" fill="hold" grpId="1" nodeType="withEffect">
                                  <p:stCondLst>
                                    <p:cond delay="300"/>
                                  </p:stCondLst>
                                  <p:childTnLst>
                                    <p:animMotion origin="layout" path="M -3.36227E-6 -2.14253E-6 C -0.02463 -0.02973 -0.06191 -0.05833 -0.09688 -0.06423 " pathEditMode="relative" rAng="0" ptsTypes="AA">
                                      <p:cBhvr>
                                        <p:cTn id="18" dur="750" spd="-100000" fill="hold"/>
                                        <p:tgtEl>
                                          <p:spTgt spid="19"/>
                                        </p:tgtEl>
                                        <p:attrNameLst>
                                          <p:attrName>ppt_x</p:attrName>
                                          <p:attrName>ppt_y</p:attrName>
                                        </p:attrNameLst>
                                      </p:cBhvr>
                                      <p:rCtr x="-4851" y="-3223"/>
                                    </p:animMotion>
                                  </p:childTnLst>
                                </p:cTn>
                              </p:par>
                              <p:par>
                                <p:cTn id="19" presetID="10" presetClass="entr" presetSubtype="0" fill="hold" grpId="0" nodeType="withEffect">
                                  <p:stCondLst>
                                    <p:cond delay="3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750"/>
                                        <p:tgtEl>
                                          <p:spTgt spid="21"/>
                                        </p:tgtEl>
                                      </p:cBhvr>
                                    </p:animEffect>
                                  </p:childTnLst>
                                </p:cTn>
                              </p:par>
                              <p:par>
                                <p:cTn id="22" presetID="37" presetClass="path" presetSubtype="0" decel="100000" fill="hold" grpId="1" nodeType="withEffect">
                                  <p:stCondLst>
                                    <p:cond delay="300"/>
                                  </p:stCondLst>
                                  <p:childTnLst>
                                    <p:animMotion origin="layout" path="M -0.00012 -2.42397E-6 C 0.00817 -0.05061 0.01341 -0.09691 0.00396 -0.18724 " pathEditMode="relative" rAng="0" ptsTypes="AA">
                                      <p:cBhvr>
                                        <p:cTn id="23" dur="750" spd="-100000" fill="hold"/>
                                        <p:tgtEl>
                                          <p:spTgt spid="21"/>
                                        </p:tgtEl>
                                        <p:attrNameLst>
                                          <p:attrName>ppt_x</p:attrName>
                                          <p:attrName>ppt_y</p:attrName>
                                        </p:attrNameLst>
                                      </p:cBhvr>
                                      <p:rCtr x="460" y="-9374"/>
                                    </p:animMotion>
                                  </p:childTnLst>
                                </p:cTn>
                              </p:par>
                              <p:par>
                                <p:cTn id="24" presetID="10" presetClass="entr" presetSubtype="0" fill="hold" grpId="0" nodeType="withEffect">
                                  <p:stCondLst>
                                    <p:cond delay="3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par>
                                <p:cTn id="27" presetID="37" presetClass="path" presetSubtype="0" decel="100000" fill="hold" grpId="1" nodeType="withEffect">
                                  <p:stCondLst>
                                    <p:cond delay="300"/>
                                  </p:stCondLst>
                                  <p:childTnLst>
                                    <p:animMotion origin="layout" path="M -0.00013 3.45892E-6 C 0.01557 0.05333 0.03268 0.09396 0.0711 0.14344 " pathEditMode="relative" rAng="0" ptsTypes="AA">
                                      <p:cBhvr>
                                        <p:cTn id="28" dur="750" spd="-100000" fill="hold"/>
                                        <p:tgtEl>
                                          <p:spTgt spid="22"/>
                                        </p:tgtEl>
                                        <p:attrNameLst>
                                          <p:attrName>ppt_x</p:attrName>
                                          <p:attrName>ppt_y</p:attrName>
                                        </p:attrNameLst>
                                      </p:cBhvr>
                                      <p:rCtr x="3561" y="7172"/>
                                    </p:animMotion>
                                  </p:childTnLst>
                                </p:cTn>
                              </p:par>
                              <p:par>
                                <p:cTn id="29" presetID="10" presetClass="entr" presetSubtype="0" fill="hold" grpId="0" nodeType="withEffect">
                                  <p:stCondLst>
                                    <p:cond delay="3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750"/>
                                        <p:tgtEl>
                                          <p:spTgt spid="20"/>
                                        </p:tgtEl>
                                      </p:cBhvr>
                                    </p:animEffect>
                                  </p:childTnLst>
                                </p:cTn>
                              </p:par>
                              <p:par>
                                <p:cTn id="32" presetID="37" presetClass="path" presetSubtype="0" decel="100000" fill="hold" grpId="1" nodeType="withEffect">
                                  <p:stCondLst>
                                    <p:cond delay="300"/>
                                  </p:stCondLst>
                                  <p:childTnLst>
                                    <p:animMotion origin="layout" path="M -0.00012 -2.33318E-6 C -0.02655 0.05357 -0.04021 0.10418 -0.05093 0.18271 " pathEditMode="relative" rAng="0" ptsTypes="AA">
                                      <p:cBhvr>
                                        <p:cTn id="33" dur="750" spd="-100000" fill="hold"/>
                                        <p:tgtEl>
                                          <p:spTgt spid="20"/>
                                        </p:tgtEl>
                                        <p:attrNameLst>
                                          <p:attrName>ppt_x</p:attrName>
                                          <p:attrName>ppt_y</p:attrName>
                                        </p:attrNameLst>
                                      </p:cBhvr>
                                      <p:rCtr x="-2540" y="9124"/>
                                    </p:animMotion>
                                  </p:childTnLst>
                                </p:cTn>
                              </p:par>
                            </p:childTnLst>
                          </p:cTn>
                        </p:par>
                        <p:par>
                          <p:cTn id="34" fill="hold">
                            <p:stCondLst>
                              <p:cond delay="2050"/>
                            </p:stCondLst>
                            <p:childTnLst>
                              <p:par>
                                <p:cTn id="35" presetID="22" presetClass="entr" presetSubtype="8"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right)">
                                      <p:cBhvr>
                                        <p:cTn id="43" dur="500"/>
                                        <p:tgtEl>
                                          <p:spTgt spid="26"/>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right)">
                                      <p:cBhvr>
                                        <p:cTn id="46" dur="500"/>
                                        <p:tgtEl>
                                          <p:spTgt spid="2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right)">
                                      <p:cBhvr>
                                        <p:cTn id="55" dur="500"/>
                                        <p:tgtEl>
                                          <p:spTgt spid="27"/>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right)">
                                      <p:cBhvr>
                                        <p:cTn id="5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19" grpId="1" animBg="1"/>
      <p:bldP spid="20" grpId="0" animBg="1"/>
      <p:bldP spid="20" grpId="1" animBg="1"/>
      <p:bldP spid="21" grpId="0" animBg="1"/>
      <p:bldP spid="21" grpId="1" animBg="1"/>
      <p:bldP spid="22" grpId="0" animBg="1"/>
      <p:bldP spid="22" grpId="1" animBg="1"/>
      <p:bldP spid="23" grpId="0"/>
      <p:bldP spid="24" grpId="0"/>
      <p:bldP spid="25" grpId="0"/>
      <p:bldP spid="26" grpId="0"/>
      <p:bldP spid="27" grpId="0"/>
      <p:bldP spid="28" grpId="0"/>
      <p:bldP spid="31" grpId="0"/>
      <p:bldP spid="36" grpId="0"/>
    </p:bldLst>
  </p:timing>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MSVID White and Purple">
      <a:dk1>
        <a:srgbClr val="505050"/>
      </a:dk1>
      <a:lt1>
        <a:srgbClr val="FFFFFF"/>
      </a:lt1>
      <a:dk2>
        <a:srgbClr val="5C2D91"/>
      </a:dk2>
      <a:lt2>
        <a:srgbClr val="E7DCF4"/>
      </a:lt2>
      <a:accent1>
        <a:srgbClr val="5C2D91"/>
      </a:accent1>
      <a:accent2>
        <a:srgbClr val="B4009E"/>
      </a:accent2>
      <a:accent3>
        <a:srgbClr val="32145A"/>
      </a:accent3>
      <a:accent4>
        <a:srgbClr val="0078D7"/>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potx" id="{38307E72-3F2E-43F6-89EA-DBDC21F3BD9A}" vid="{BF09C0C8-9823-440D-9122-9832D56A6044}"/>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5.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6.xml><?xml version="1.0" encoding="utf-8"?>
<a:theme xmlns:a="http://schemas.openxmlformats.org/drawingml/2006/main" name="Connect(); //2015">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7.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 xsi:nil="true"/>
    <Session_x0020_Code xmlns="e36bfbf9-5e42-489c-a259-4c54eb22cb57">3-573</Session_x0020_Code>
    <Presentation_x0020_Date xmlns="e36bfbf9-5e42-489c-a259-4c54eb22cb57" xsi:nil="tru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http://purl.org/dc/terms/"/>
    <ds:schemaRef ds:uri="e36bfbf9-5e42-489c-a259-4c54eb22cb57"/>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Build_2014_Template</Template>
  <TotalTime>1510</TotalTime>
  <Words>3159</Words>
  <Application>Microsoft Office PowerPoint</Application>
  <PresentationFormat>Custom</PresentationFormat>
  <Paragraphs>334</Paragraphs>
  <Slides>26</Slides>
  <Notes>21</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26</vt:i4>
      </vt:variant>
    </vt:vector>
  </HeadingPairs>
  <TitlesOfParts>
    <vt:vector size="49" baseType="lpstr">
      <vt:lpstr>ＭＳ Ｐゴシック</vt:lpstr>
      <vt:lpstr>ＭＳ Ｐゴシック</vt:lpstr>
      <vt:lpstr>Arial</vt:lpstr>
      <vt:lpstr>Avenir LT Pro 45 Book</vt:lpstr>
      <vt:lpstr>Bodoni MT</vt:lpstr>
      <vt:lpstr>Bodoni Std Bold Italic</vt:lpstr>
      <vt:lpstr>Calibri</vt:lpstr>
      <vt:lpstr>Consolas</vt:lpstr>
      <vt:lpstr>Segoe Pro</vt:lpstr>
      <vt:lpstr>Segoe UI</vt:lpstr>
      <vt:lpstr>Segoe UI Light</vt:lpstr>
      <vt:lpstr>Segoe UI Semibold</vt:lpstr>
      <vt:lpstr>Segoe UI Semilight</vt:lpstr>
      <vt:lpstr>Symbol</vt:lpstr>
      <vt:lpstr>Wingdings</vt:lpstr>
      <vt:lpstr>5-30536_Build_2014_Breakout_Template_White_16x9</vt:lpstr>
      <vt:lpstr>WHITE TEMPLATE</vt:lpstr>
      <vt:lpstr>1_5-30629_Build_Template_WHITE</vt:lpstr>
      <vt:lpstr>MSVID_TT_White-Teal_16x9_Aug2013</vt:lpstr>
      <vt:lpstr>1_FieldDeck</vt:lpstr>
      <vt:lpstr>Connect(); //2015</vt:lpstr>
      <vt:lpstr>Content Slides - Light</vt:lpstr>
      <vt:lpstr>MSVID_White_16x9_2012-08-18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Ecosystem</vt:lpstr>
      <vt:lpstr>Mixed Ecosystem</vt:lpstr>
      <vt:lpstr>PowerPoint Presentation</vt:lpstr>
      <vt:lpstr>RESOURCES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Office 365 Cloud Business Apps</dc:title>
  <dc:subject>Build 2014</dc:subject>
  <dc:creator>Brett Perry</dc:creator>
  <cp:keywords>Build 2014</cp:keywords>
  <dc:description>Template: Mitchell Derrey, Silver Fox Productions
Formatting: 
Event Dates: April 2nd - 4th, 2014
Event Location: Moscone Conference Center, San Francisco, CA
Audience Type: Internal</dc:description>
  <cp:lastModifiedBy>Jason Poon</cp:lastModifiedBy>
  <cp:revision>711</cp:revision>
  <cp:lastPrinted>2016-07-05T05:17:39Z</cp:lastPrinted>
  <dcterms:created xsi:type="dcterms:W3CDTF">2014-03-31T18:12:45Z</dcterms:created>
  <dcterms:modified xsi:type="dcterms:W3CDTF">2016-07-05T05:19:23Z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